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67" r:id="rId2"/>
    <p:sldId id="300" r:id="rId3"/>
    <p:sldId id="301" r:id="rId4"/>
    <p:sldId id="302" r:id="rId5"/>
    <p:sldId id="259" r:id="rId6"/>
    <p:sldId id="257" r:id="rId7"/>
    <p:sldId id="282" r:id="rId8"/>
    <p:sldId id="283" r:id="rId9"/>
    <p:sldId id="284" r:id="rId10"/>
    <p:sldId id="274" r:id="rId11"/>
    <p:sldId id="280" r:id="rId12"/>
    <p:sldId id="297" r:id="rId13"/>
    <p:sldId id="276" r:id="rId14"/>
    <p:sldId id="278" r:id="rId15"/>
    <p:sldId id="304" r:id="rId16"/>
    <p:sldId id="289" r:id="rId17"/>
    <p:sldId id="290" r:id="rId18"/>
    <p:sldId id="291" r:id="rId19"/>
    <p:sldId id="261" r:id="rId20"/>
    <p:sldId id="307" r:id="rId21"/>
    <p:sldId id="270" r:id="rId22"/>
    <p:sldId id="268" r:id="rId23"/>
    <p:sldId id="293" r:id="rId24"/>
    <p:sldId id="294" r:id="rId25"/>
    <p:sldId id="308" r:id="rId26"/>
    <p:sldId id="295" r:id="rId27"/>
    <p:sldId id="285" r:id="rId28"/>
    <p:sldId id="306" r:id="rId29"/>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94660"/>
  </p:normalViewPr>
  <p:slideViewPr>
    <p:cSldViewPr snapToGrid="0">
      <p:cViewPr varScale="1">
        <p:scale>
          <a:sx n="69" d="100"/>
          <a:sy n="69" d="100"/>
        </p:scale>
        <p:origin x="221" y="101"/>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3A404D-DF03-4B20-8CD5-91713B7B2F5F}" type="datetimeFigureOut">
              <a:rPr lang="nl-BE" smtClean="0"/>
              <a:t>22/04/2024</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DF1927-7152-4B61-99D1-C536B0F15002}" type="slidenum">
              <a:rPr lang="nl-BE" smtClean="0"/>
              <a:t>‹nr.›</a:t>
            </a:fld>
            <a:endParaRPr lang="nl-BE"/>
          </a:p>
        </p:txBody>
      </p:sp>
    </p:spTree>
    <p:extLst>
      <p:ext uri="{BB962C8B-B14F-4D97-AF65-F5344CB8AC3E}">
        <p14:creationId xmlns:p14="http://schemas.microsoft.com/office/powerpoint/2010/main" val="671912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p>
            <a:fld id="{35371888-3C15-4745-9378-1C2B307F3912}" type="slidenum">
              <a:rPr lang="fr-FR" smtClean="0"/>
              <a:pPr/>
              <a:t>8</a:t>
            </a:fld>
            <a:endParaRPr lang="fr-FR" smtClean="0"/>
          </a:p>
        </p:txBody>
      </p:sp>
      <p:sp>
        <p:nvSpPr>
          <p:cNvPr id="220163" name="Rectangle 2"/>
          <p:cNvSpPr>
            <a:spLocks noGrp="1" noRot="1" noChangeAspect="1" noChangeArrowheads="1" noTextEdit="1"/>
          </p:cNvSpPr>
          <p:nvPr>
            <p:ph type="sldImg"/>
          </p:nvPr>
        </p:nvSpPr>
        <p:spPr>
          <a:xfrm>
            <a:off x="1143000" y="685800"/>
            <a:ext cx="4572000" cy="3429000"/>
          </a:xfrm>
          <a:ln/>
        </p:spPr>
      </p:sp>
      <p:sp>
        <p:nvSpPr>
          <p:cNvPr id="220164" name="Rectangle 3"/>
          <p:cNvSpPr>
            <a:spLocks noGrp="1" noChangeArrowheads="1"/>
          </p:cNvSpPr>
          <p:nvPr>
            <p:ph type="body" idx="1"/>
          </p:nvPr>
        </p:nvSpPr>
        <p:spPr>
          <a:noFill/>
          <a:ln/>
        </p:spPr>
        <p:txBody>
          <a:bodyPr/>
          <a:lstStyle/>
          <a:p>
            <a:pPr eaLnBrk="1" hangingPunct="1"/>
            <a:endParaRPr lang="nl-BE" smtClean="0"/>
          </a:p>
        </p:txBody>
      </p:sp>
    </p:spTree>
    <p:extLst>
      <p:ext uri="{BB962C8B-B14F-4D97-AF65-F5344CB8AC3E}">
        <p14:creationId xmlns:p14="http://schemas.microsoft.com/office/powerpoint/2010/main" val="727449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nl-BE"/>
              <a:t>Doelstellingen A-net Openbaar Vervoer: snelheid, frequentie, betrouwbaarheid. Daar eerst aan werken!: wat heb je daarvoor nodig?</a:t>
            </a:r>
          </a:p>
          <a:p>
            <a:pPr marL="171450" indent="-171450">
              <a:buFont typeface="Arial" panose="020B0604020202020204" pitchFamily="34" charset="0"/>
              <a:buChar char="•"/>
            </a:pPr>
            <a:r>
              <a:rPr lang="nl-BE"/>
              <a:t>Stap 0: Voldoende rollend materieel voor openstelling nieuwe tramkoker Kerkstraat-Pothoekstraat </a:t>
            </a:r>
          </a:p>
          <a:p>
            <a:pPr marL="171450" indent="-171450">
              <a:buFont typeface="Arial" panose="020B0604020202020204" pitchFamily="34" charset="0"/>
              <a:buChar char="•"/>
            </a:pPr>
            <a:r>
              <a:rPr lang="nl-BE"/>
              <a:t>Werken premetrokoker en spoornet in teken van opdrijven commerciële snelheid: PGIM</a:t>
            </a:r>
          </a:p>
          <a:p>
            <a:pPr marL="171450" indent="-171450">
              <a:buFont typeface="Arial" panose="020B0604020202020204" pitchFamily="34" charset="0"/>
              <a:buChar char="•"/>
            </a:pPr>
            <a:r>
              <a:rPr lang="nl-BE"/>
              <a:t>Jobs in DGV, </a:t>
            </a:r>
          </a:p>
          <a:p>
            <a:pPr marL="171450" indent="-171450">
              <a:buFont typeface="Arial" panose="020B0604020202020204" pitchFamily="34" charset="0"/>
              <a:buChar char="•"/>
            </a:pPr>
            <a:endParaRPr lang="nl-B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1A81E5-3C7E-5D4E-8A5D-BAFB6E665774}" type="slidenum">
              <a:rPr kumimoji="0" lang="en-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5675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mj-lt"/>
              <a:buNone/>
            </a:pPr>
            <a:r>
              <a:rPr lang="nl-BE" sz="1200">
                <a:effectLst/>
                <a:latin typeface="Calibri" panose="020F0502020204030204" pitchFamily="34" charset="0"/>
                <a:ea typeface="Calibri" panose="020F0502020204030204" pitchFamily="34" charset="0"/>
                <a:cs typeface="Times New Roman" panose="02020603050405020304" pitchFamily="18" charset="0"/>
              </a:rPr>
              <a:t>TO DO: volledige netwerk van </a:t>
            </a:r>
            <a:r>
              <a:rPr lang="nl-BE" sz="1200" err="1">
                <a:effectLst/>
                <a:latin typeface="Calibri" panose="020F0502020204030204" pitchFamily="34" charset="0"/>
                <a:ea typeface="Calibri" panose="020F0502020204030204" pitchFamily="34" charset="0"/>
                <a:cs typeface="Times New Roman" panose="02020603050405020304" pitchFamily="18" charset="0"/>
              </a:rPr>
              <a:t>gebieds</a:t>
            </a:r>
            <a:r>
              <a:rPr lang="nl-BE" sz="1200">
                <a:effectLst/>
                <a:latin typeface="Calibri" panose="020F0502020204030204" pitchFamily="34" charset="0"/>
                <a:ea typeface="Calibri" panose="020F0502020204030204" pitchFamily="34" charset="0"/>
                <a:cs typeface="Times New Roman" panose="02020603050405020304" pitchFamily="18" charset="0"/>
              </a:rPr>
              <a:t> naar plan naar projectniveau</a:t>
            </a:r>
          </a:p>
          <a:p>
            <a:pPr marL="342900" lvl="0" indent="-342900">
              <a:lnSpc>
                <a:spcPct val="107000"/>
              </a:lnSpc>
              <a:buFont typeface="+mj-lt"/>
              <a:buAutoNum type="arabicPeriod"/>
            </a:pPr>
            <a:r>
              <a:rPr lang="nl-BE" sz="1200">
                <a:effectLst/>
                <a:latin typeface="Calibri" panose="020F0502020204030204" pitchFamily="34" charset="0"/>
                <a:ea typeface="Calibri" panose="020F0502020204030204" pitchFamily="34" charset="0"/>
                <a:cs typeface="Times New Roman" panose="02020603050405020304" pitchFamily="18" charset="0"/>
              </a:rPr>
              <a:t>Opstarten studiewerk (haalbaarheidsstudie, inpassing van projecten in ruimer toekomstbeeld en netwerk);</a:t>
            </a:r>
          </a:p>
          <a:p>
            <a:pPr marL="342900" lvl="0" indent="-342900">
              <a:lnSpc>
                <a:spcPct val="107000"/>
              </a:lnSpc>
              <a:buFont typeface="+mj-lt"/>
              <a:buAutoNum type="arabicPeriod"/>
            </a:pPr>
            <a:r>
              <a:rPr lang="nl-BE" sz="1200">
                <a:effectLst/>
                <a:latin typeface="Calibri" panose="020F0502020204030204" pitchFamily="34" charset="0"/>
                <a:ea typeface="Calibri" panose="020F0502020204030204" pitchFamily="34" charset="0"/>
                <a:cs typeface="Times New Roman" panose="02020603050405020304" pitchFamily="18" charset="0"/>
              </a:rPr>
              <a:t>Tracé en ramingen verder uitwerken;</a:t>
            </a:r>
          </a:p>
          <a:p>
            <a:pPr marL="342900" lvl="0" indent="-342900">
              <a:lnSpc>
                <a:spcPct val="107000"/>
              </a:lnSpc>
              <a:spcAft>
                <a:spcPts val="800"/>
              </a:spcAft>
              <a:buFont typeface="+mj-lt"/>
              <a:buAutoNum type="arabicPeriod"/>
            </a:pPr>
            <a:r>
              <a:rPr lang="nl-BE" sz="1200">
                <a:effectLst/>
                <a:latin typeface="Calibri" panose="020F0502020204030204" pitchFamily="34" charset="0"/>
                <a:ea typeface="Calibri" panose="020F0502020204030204" pitchFamily="34" charset="0"/>
                <a:cs typeface="Times New Roman" panose="02020603050405020304" pitchFamily="18" charset="0"/>
              </a:rPr>
              <a:t>Projectplanning uitwerken, in functie van doorlooptijd te bekijken of er al delen via HOV-bus kunnen geëxploiteerd worden;</a:t>
            </a:r>
          </a:p>
          <a:p>
            <a:pPr marL="0" indent="0">
              <a:buNone/>
            </a:pPr>
            <a:endParaRPr lang="nl-B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1A81E5-3C7E-5D4E-8A5D-BAFB6E665774}" type="slidenum">
              <a:rPr kumimoji="0" lang="en-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2410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mj-lt"/>
              <a:buNone/>
            </a:pPr>
            <a:r>
              <a:rPr lang="nl-BE" sz="1200">
                <a:effectLst/>
                <a:latin typeface="Calibri" panose="020F0502020204030204" pitchFamily="34" charset="0"/>
                <a:ea typeface="Calibri" panose="020F0502020204030204" pitchFamily="34" charset="0"/>
                <a:cs typeface="Times New Roman" panose="02020603050405020304" pitchFamily="18" charset="0"/>
              </a:rPr>
              <a:t>TO DO: volledige netwerk van </a:t>
            </a:r>
            <a:r>
              <a:rPr lang="nl-BE" sz="1200" err="1">
                <a:effectLst/>
                <a:latin typeface="Calibri" panose="020F0502020204030204" pitchFamily="34" charset="0"/>
                <a:ea typeface="Calibri" panose="020F0502020204030204" pitchFamily="34" charset="0"/>
                <a:cs typeface="Times New Roman" panose="02020603050405020304" pitchFamily="18" charset="0"/>
              </a:rPr>
              <a:t>gebieds</a:t>
            </a:r>
            <a:r>
              <a:rPr lang="nl-BE" sz="1200">
                <a:effectLst/>
                <a:latin typeface="Calibri" panose="020F0502020204030204" pitchFamily="34" charset="0"/>
                <a:ea typeface="Calibri" panose="020F0502020204030204" pitchFamily="34" charset="0"/>
                <a:cs typeface="Times New Roman" panose="02020603050405020304" pitchFamily="18" charset="0"/>
              </a:rPr>
              <a:t> naar plan naar projectniveau</a:t>
            </a:r>
          </a:p>
          <a:p>
            <a:pPr marL="342900" lvl="0" indent="-342900">
              <a:lnSpc>
                <a:spcPct val="107000"/>
              </a:lnSpc>
              <a:buFont typeface="+mj-lt"/>
              <a:buAutoNum type="arabicPeriod"/>
            </a:pPr>
            <a:r>
              <a:rPr lang="nl-BE" sz="1200">
                <a:effectLst/>
                <a:latin typeface="Calibri" panose="020F0502020204030204" pitchFamily="34" charset="0"/>
                <a:ea typeface="Calibri" panose="020F0502020204030204" pitchFamily="34" charset="0"/>
                <a:cs typeface="Times New Roman" panose="02020603050405020304" pitchFamily="18" charset="0"/>
              </a:rPr>
              <a:t>Opstarten studiewerk (haalbaarheidsstudie, inpassing van projecten in ruimer toekomstbeeld en netwerk);</a:t>
            </a:r>
          </a:p>
          <a:p>
            <a:pPr marL="342900" lvl="0" indent="-342900">
              <a:lnSpc>
                <a:spcPct val="107000"/>
              </a:lnSpc>
              <a:buFont typeface="+mj-lt"/>
              <a:buAutoNum type="arabicPeriod"/>
            </a:pPr>
            <a:r>
              <a:rPr lang="nl-BE" sz="1200">
                <a:effectLst/>
                <a:latin typeface="Calibri" panose="020F0502020204030204" pitchFamily="34" charset="0"/>
                <a:ea typeface="Calibri" panose="020F0502020204030204" pitchFamily="34" charset="0"/>
                <a:cs typeface="Times New Roman" panose="02020603050405020304" pitchFamily="18" charset="0"/>
              </a:rPr>
              <a:t>Tracé en ramingen verder uitwerken;</a:t>
            </a:r>
          </a:p>
          <a:p>
            <a:pPr marL="342900" lvl="0" indent="-342900">
              <a:lnSpc>
                <a:spcPct val="107000"/>
              </a:lnSpc>
              <a:spcAft>
                <a:spcPts val="800"/>
              </a:spcAft>
              <a:buFont typeface="+mj-lt"/>
              <a:buAutoNum type="arabicPeriod"/>
            </a:pPr>
            <a:r>
              <a:rPr lang="nl-BE" sz="1200">
                <a:effectLst/>
                <a:latin typeface="Calibri" panose="020F0502020204030204" pitchFamily="34" charset="0"/>
                <a:ea typeface="Calibri" panose="020F0502020204030204" pitchFamily="34" charset="0"/>
                <a:cs typeface="Times New Roman" panose="02020603050405020304" pitchFamily="18" charset="0"/>
              </a:rPr>
              <a:t>Projectplanning uitwerken, in functie van doorlooptijd te bekijken of er al delen via HOV-bus kunnen geëxploiteerd worden;</a:t>
            </a:r>
          </a:p>
          <a:p>
            <a:pPr marL="0" indent="0">
              <a:buNone/>
            </a:pPr>
            <a:endParaRPr lang="nl-B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1A81E5-3C7E-5D4E-8A5D-BAFB6E665774}" type="slidenum">
              <a:rPr kumimoji="0" lang="en-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5374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smtClean="0"/>
              <a:t>Klik om de stijl te bewerken</a:t>
            </a:r>
            <a:endParaRPr lang="nl-B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p>
            <a:fld id="{95B00841-046D-48AD-A887-52F8705DF719}" type="datetimeFigureOut">
              <a:rPr lang="nl-BE" smtClean="0"/>
              <a:t>22/04/2024</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A3129B49-71BD-40CD-995B-96ECEE95E91C}" type="slidenum">
              <a:rPr lang="nl-BE" smtClean="0"/>
              <a:t>‹nr.›</a:t>
            </a:fld>
            <a:endParaRPr lang="nl-BE"/>
          </a:p>
        </p:txBody>
      </p:sp>
    </p:spTree>
    <p:extLst>
      <p:ext uri="{BB962C8B-B14F-4D97-AF65-F5344CB8AC3E}">
        <p14:creationId xmlns:p14="http://schemas.microsoft.com/office/powerpoint/2010/main" val="3702832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95B00841-046D-48AD-A887-52F8705DF719}" type="datetimeFigureOut">
              <a:rPr lang="nl-BE" smtClean="0"/>
              <a:t>22/04/2024</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A3129B49-71BD-40CD-995B-96ECEE95E91C}" type="slidenum">
              <a:rPr lang="nl-BE" smtClean="0"/>
              <a:t>‹nr.›</a:t>
            </a:fld>
            <a:endParaRPr lang="nl-BE"/>
          </a:p>
        </p:txBody>
      </p:sp>
    </p:spTree>
    <p:extLst>
      <p:ext uri="{BB962C8B-B14F-4D97-AF65-F5344CB8AC3E}">
        <p14:creationId xmlns:p14="http://schemas.microsoft.com/office/powerpoint/2010/main" val="1438861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95B00841-046D-48AD-A887-52F8705DF719}" type="datetimeFigureOut">
              <a:rPr lang="nl-BE" smtClean="0"/>
              <a:t>22/04/2024</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A3129B49-71BD-40CD-995B-96ECEE95E91C}" type="slidenum">
              <a:rPr lang="nl-BE" smtClean="0"/>
              <a:t>‹nr.›</a:t>
            </a:fld>
            <a:endParaRPr lang="nl-BE"/>
          </a:p>
        </p:txBody>
      </p:sp>
    </p:spTree>
    <p:extLst>
      <p:ext uri="{BB962C8B-B14F-4D97-AF65-F5344CB8AC3E}">
        <p14:creationId xmlns:p14="http://schemas.microsoft.com/office/powerpoint/2010/main" val="810986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ullets">
    <p:spTree>
      <p:nvGrpSpPr>
        <p:cNvPr id="1" name=""/>
        <p:cNvGrpSpPr/>
        <p:nvPr/>
      </p:nvGrpSpPr>
      <p:grpSpPr>
        <a:xfrm>
          <a:off x="0" y="0"/>
          <a:ext cx="0" cy="0"/>
          <a:chOff x="0" y="0"/>
          <a:chExt cx="0" cy="0"/>
        </a:xfrm>
      </p:grpSpPr>
      <p:sp>
        <p:nvSpPr>
          <p:cNvPr id="2" name="Holder 2"/>
          <p:cNvSpPr>
            <a:spLocks noGrp="1"/>
          </p:cNvSpPr>
          <p:nvPr>
            <p:ph type="title"/>
          </p:nvPr>
        </p:nvSpPr>
        <p:spPr>
          <a:xfrm>
            <a:off x="0" y="1246518"/>
            <a:ext cx="12192000" cy="457457"/>
          </a:xfrm>
        </p:spPr>
        <p:txBody>
          <a:bodyPr lIns="0" tIns="18000" rIns="0" bIns="0"/>
          <a:lstStyle>
            <a:lvl1pPr>
              <a:defRPr sz="2880" b="1" i="0">
                <a:solidFill>
                  <a:srgbClr val="565655"/>
                </a:solidFill>
                <a:latin typeface="Avenir Next"/>
                <a:cs typeface="Avenir Next"/>
              </a:defRPr>
            </a:lvl1pPr>
          </a:lstStyle>
          <a:p>
            <a:endParaRPr/>
          </a:p>
        </p:txBody>
      </p:sp>
      <p:sp>
        <p:nvSpPr>
          <p:cNvPr id="22" name="Text Placeholder 21">
            <a:extLst>
              <a:ext uri="{FF2B5EF4-FFF2-40B4-BE49-F238E27FC236}">
                <a16:creationId xmlns:a16="http://schemas.microsoft.com/office/drawing/2014/main" id="{A861C9D3-7127-5F49-ACCF-310D899BCA27}"/>
              </a:ext>
            </a:extLst>
          </p:cNvPr>
          <p:cNvSpPr>
            <a:spLocks noGrp="1"/>
          </p:cNvSpPr>
          <p:nvPr>
            <p:ph type="body" sz="quarter" idx="10"/>
          </p:nvPr>
        </p:nvSpPr>
        <p:spPr>
          <a:xfrm>
            <a:off x="1460558" y="2124916"/>
            <a:ext cx="9166825" cy="3706887"/>
          </a:xfrm>
        </p:spPr>
        <p:txBody>
          <a:bodyPr lIns="0">
            <a:noAutofit/>
          </a:bodyPr>
          <a:lstStyle>
            <a:lvl1pPr marL="433879" marR="0" indent="-433879" defTabSz="554492" eaLnBrk="1" fontAlgn="auto" latinLnBrk="0" hangingPunct="1">
              <a:lnSpc>
                <a:spcPts val="2983"/>
              </a:lnSpc>
              <a:spcBef>
                <a:spcPts val="728"/>
              </a:spcBef>
              <a:spcAft>
                <a:spcPts val="728"/>
              </a:spcAft>
              <a:buClrTx/>
              <a:buSzTx/>
              <a:buFontTx/>
              <a:buBlip>
                <a:blip r:embed="rId2"/>
              </a:buBlip>
              <a:tabLst/>
              <a:defRPr sz="2486" b="0" i="0">
                <a:latin typeface="Avenir Next Medium" panose="020B0503020202020204" pitchFamily="34" charset="0"/>
              </a:defRPr>
            </a:lvl1pPr>
            <a:lvl2pPr>
              <a:defRPr>
                <a:latin typeface="Avenir Next" panose="020B0503020202020204" pitchFamily="34" charset="0"/>
              </a:defRPr>
            </a:lvl2pPr>
            <a:lvl3pPr>
              <a:defRPr>
                <a:latin typeface="Avenir Next" panose="020B0503020202020204" pitchFamily="34" charset="0"/>
              </a:defRPr>
            </a:lvl3pPr>
            <a:lvl4pPr>
              <a:defRPr>
                <a:latin typeface="Avenir Next" panose="020B0503020202020204" pitchFamily="34" charset="0"/>
              </a:defRPr>
            </a:lvl4pPr>
            <a:lvl5pPr>
              <a:defRPr>
                <a:latin typeface="Avenir Next" panose="020B0503020202020204" pitchFamily="34" charset="0"/>
              </a:defRPr>
            </a:lvl5pPr>
          </a:lstStyle>
          <a:p>
            <a:pPr marL="433879" marR="0" lvl="0" indent="-433879" defTabSz="554492" eaLnBrk="1" fontAlgn="auto" latinLnBrk="0" hangingPunct="1">
              <a:lnSpc>
                <a:spcPct val="100000"/>
              </a:lnSpc>
              <a:spcBef>
                <a:spcPts val="0"/>
              </a:spcBef>
              <a:spcAft>
                <a:spcPts val="728"/>
              </a:spcAft>
              <a:buClrTx/>
              <a:buSzTx/>
              <a:tabLst/>
              <a:defRPr/>
            </a:pPr>
            <a:r>
              <a:rPr lang="en-GB"/>
              <a:t>Click to edit Master text styles</a:t>
            </a:r>
          </a:p>
        </p:txBody>
      </p:sp>
      <p:sp>
        <p:nvSpPr>
          <p:cNvPr id="24" name="Text Placeholder 10">
            <a:extLst>
              <a:ext uri="{FF2B5EF4-FFF2-40B4-BE49-F238E27FC236}">
                <a16:creationId xmlns:a16="http://schemas.microsoft.com/office/drawing/2014/main" id="{D12F453D-F39E-F84B-992B-D7146374BCF6}"/>
              </a:ext>
            </a:extLst>
          </p:cNvPr>
          <p:cNvSpPr>
            <a:spLocks noGrp="1"/>
          </p:cNvSpPr>
          <p:nvPr>
            <p:ph type="body" sz="quarter" idx="11" hasCustomPrompt="1"/>
          </p:nvPr>
        </p:nvSpPr>
        <p:spPr>
          <a:xfrm>
            <a:off x="1705956" y="286874"/>
            <a:ext cx="3789301" cy="276999"/>
          </a:xfrm>
        </p:spPr>
        <p:txBody>
          <a:bodyPr/>
          <a:lstStyle>
            <a:lvl1pPr>
              <a:defRPr b="1" i="0">
                <a:latin typeface="Avenir Next" panose="020B0503020202020204" pitchFamily="34" charset="0"/>
              </a:defRPr>
            </a:lvl1pPr>
          </a:lstStyle>
          <a:p>
            <a:pPr lvl="0"/>
            <a:r>
              <a:rPr lang="en-GB"/>
              <a:t>HOOFDSTUKXXX</a:t>
            </a:r>
            <a:endParaRPr lang="en-BE"/>
          </a:p>
        </p:txBody>
      </p:sp>
    </p:spTree>
    <p:extLst>
      <p:ext uri="{BB962C8B-B14F-4D97-AF65-F5344CB8AC3E}">
        <p14:creationId xmlns:p14="http://schemas.microsoft.com/office/powerpoint/2010/main" val="3480084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Video lichte achtergrond">
    <p:bg>
      <p:bgPr>
        <a:solidFill>
          <a:schemeClr val="bg1">
            <a:lumMod val="95000"/>
          </a:schemeClr>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D8F399D6-0F30-6243-8D53-D27389307C61}"/>
              </a:ext>
            </a:extLst>
          </p:cNvPr>
          <p:cNvSpPr>
            <a:spLocks noGrp="1"/>
          </p:cNvSpPr>
          <p:nvPr>
            <p:ph type="title"/>
          </p:nvPr>
        </p:nvSpPr>
        <p:spPr>
          <a:xfrm>
            <a:off x="654960" y="1063142"/>
            <a:ext cx="5329959" cy="622842"/>
          </a:xfrm>
        </p:spPr>
        <p:txBody>
          <a:bodyPr lIns="0" tIns="0" rIns="0" bIns="0" anchor="t" anchorCtr="0">
            <a:noAutofit/>
          </a:bodyPr>
          <a:lstStyle>
            <a:lvl1pPr>
              <a:defRPr sz="3032" b="0" i="0">
                <a:solidFill>
                  <a:schemeClr val="tx1"/>
                </a:solidFill>
                <a:latin typeface="Avenir Next Medium" panose="020B0503020202020204" pitchFamily="34" charset="0"/>
              </a:defRPr>
            </a:lvl1pPr>
          </a:lstStyle>
          <a:p>
            <a:r>
              <a:rPr lang="en-GB"/>
              <a:t>Click to edit Master title style</a:t>
            </a:r>
            <a:endParaRPr lang="en-BE"/>
          </a:p>
        </p:txBody>
      </p:sp>
      <p:sp>
        <p:nvSpPr>
          <p:cNvPr id="7" name="Text Placeholder 10">
            <a:extLst>
              <a:ext uri="{FF2B5EF4-FFF2-40B4-BE49-F238E27FC236}">
                <a16:creationId xmlns:a16="http://schemas.microsoft.com/office/drawing/2014/main" id="{1325946B-BB41-AE41-A774-555187812EE7}"/>
              </a:ext>
            </a:extLst>
          </p:cNvPr>
          <p:cNvSpPr>
            <a:spLocks noGrp="1"/>
          </p:cNvSpPr>
          <p:nvPr>
            <p:ph type="body" sz="quarter" idx="13"/>
          </p:nvPr>
        </p:nvSpPr>
        <p:spPr>
          <a:xfrm>
            <a:off x="273415" y="286874"/>
            <a:ext cx="3789301" cy="167972"/>
          </a:xfrm>
          <a:noFill/>
        </p:spPr>
        <p:txBody>
          <a:bodyPr lIns="0" tIns="18000" rIns="0" bIns="0">
            <a:noAutofit/>
          </a:bodyPr>
          <a:lstStyle>
            <a:lvl1pPr marL="0" indent="0">
              <a:buFont typeface="Arial" panose="020B0604020202020204" pitchFamily="34" charset="0"/>
              <a:buNone/>
              <a:defRPr sz="1092" b="0" i="0" spc="0">
                <a:solidFill>
                  <a:schemeClr val="tx1"/>
                </a:solidFill>
                <a:latin typeface="Avenir Next" panose="020B0503020202020204" pitchFamily="34" charset="0"/>
              </a:defRPr>
            </a:lvl1pPr>
          </a:lstStyle>
          <a:p>
            <a:pPr lvl="0"/>
            <a:endParaRPr lang="en-BE"/>
          </a:p>
        </p:txBody>
      </p:sp>
      <p:sp>
        <p:nvSpPr>
          <p:cNvPr id="9" name="TextBox 8">
            <a:extLst>
              <a:ext uri="{FF2B5EF4-FFF2-40B4-BE49-F238E27FC236}">
                <a16:creationId xmlns:a16="http://schemas.microsoft.com/office/drawing/2014/main" id="{8A8CFF6A-BDF7-A24B-A80C-D78EF8EDE1F6}"/>
              </a:ext>
            </a:extLst>
          </p:cNvPr>
          <p:cNvSpPr txBox="1"/>
          <p:nvPr userDrawn="1"/>
        </p:nvSpPr>
        <p:spPr>
          <a:xfrm>
            <a:off x="7990651" y="3105546"/>
            <a:ext cx="1663596" cy="428451"/>
          </a:xfrm>
          <a:prstGeom prst="rect">
            <a:avLst/>
          </a:prstGeom>
          <a:noFill/>
        </p:spPr>
        <p:txBody>
          <a:bodyPr wrap="square" rtlCol="0">
            <a:spAutoFit/>
          </a:bodyPr>
          <a:lstStyle/>
          <a:p>
            <a:r>
              <a:rPr lang="en-GB" sz="1092"/>
              <a:t>I</a:t>
            </a:r>
            <a:r>
              <a:rPr lang="en-BE" sz="1092"/>
              <a:t>nsert video to background</a:t>
            </a:r>
          </a:p>
        </p:txBody>
      </p:sp>
      <p:sp>
        <p:nvSpPr>
          <p:cNvPr id="10" name="Content Placeholder 2">
            <a:extLst>
              <a:ext uri="{FF2B5EF4-FFF2-40B4-BE49-F238E27FC236}">
                <a16:creationId xmlns:a16="http://schemas.microsoft.com/office/drawing/2014/main" id="{FEA7E0D6-2ED8-6B4E-83D3-FED65E9CBD88}"/>
              </a:ext>
            </a:extLst>
          </p:cNvPr>
          <p:cNvSpPr>
            <a:spLocks noGrp="1"/>
          </p:cNvSpPr>
          <p:nvPr>
            <p:ph sz="half" idx="1"/>
          </p:nvPr>
        </p:nvSpPr>
        <p:spPr>
          <a:xfrm>
            <a:off x="654960" y="1805377"/>
            <a:ext cx="4100922" cy="4352193"/>
          </a:xfrm>
        </p:spPr>
        <p:txBody>
          <a:bodyPr lIns="0" tIns="0" rIns="0" bIns="0">
            <a:noAutofit/>
          </a:bodyPr>
          <a:lstStyle>
            <a:lvl1pPr marL="0" indent="0">
              <a:lnSpc>
                <a:spcPct val="150000"/>
              </a:lnSpc>
              <a:buFont typeface="Arial" panose="020B0604020202020204" pitchFamily="34" charset="0"/>
              <a:buNone/>
              <a:defRPr sz="2304">
                <a:solidFill>
                  <a:schemeClr val="tx1"/>
                </a:solidFill>
              </a:defRPr>
            </a:lvl1pPr>
            <a:lvl2pPr marL="350378" indent="-349286">
              <a:lnSpc>
                <a:spcPct val="100000"/>
              </a:lnSpc>
              <a:spcBef>
                <a:spcPts val="728"/>
              </a:spcBef>
              <a:spcAft>
                <a:spcPts val="728"/>
              </a:spcAft>
              <a:buClrTx/>
              <a:defRPr sz="1940">
                <a:solidFill>
                  <a:schemeClr val="tx1"/>
                </a:solidFill>
              </a:defRPr>
            </a:lvl2pPr>
          </a:lstStyle>
          <a:p>
            <a:pPr lvl="0"/>
            <a:r>
              <a:rPr lang="en-GB"/>
              <a:t>Click to edit Master text styles</a:t>
            </a:r>
          </a:p>
          <a:p>
            <a:pPr lvl="1"/>
            <a:r>
              <a:rPr lang="en-GB"/>
              <a:t>Bullets</a:t>
            </a:r>
          </a:p>
          <a:p>
            <a:pPr lvl="1"/>
            <a:endParaRPr lang="en-GB"/>
          </a:p>
        </p:txBody>
      </p:sp>
    </p:spTree>
    <p:extLst>
      <p:ext uri="{BB962C8B-B14F-4D97-AF65-F5344CB8AC3E}">
        <p14:creationId xmlns:p14="http://schemas.microsoft.com/office/powerpoint/2010/main" val="25620179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5" name="object 2">
            <a:extLst>
              <a:ext uri="{FF2B5EF4-FFF2-40B4-BE49-F238E27FC236}">
                <a16:creationId xmlns:a16="http://schemas.microsoft.com/office/drawing/2014/main" id="{9DD0FA9A-09ED-B54F-81E3-166115BFD44C}"/>
              </a:ext>
            </a:extLst>
          </p:cNvPr>
          <p:cNvSpPr/>
          <p:nvPr userDrawn="1"/>
        </p:nvSpPr>
        <p:spPr>
          <a:xfrm>
            <a:off x="0" y="839970"/>
            <a:ext cx="12192000" cy="6017789"/>
          </a:xfrm>
          <a:custGeom>
            <a:avLst/>
            <a:gdLst/>
            <a:ahLst/>
            <a:cxnLst/>
            <a:rect l="l" t="t" r="r" b="b"/>
            <a:pathLst>
              <a:path w="20104100" h="9923780">
                <a:moveTo>
                  <a:pt x="0" y="9923383"/>
                </a:moveTo>
                <a:lnTo>
                  <a:pt x="20104099" y="9923383"/>
                </a:lnTo>
                <a:lnTo>
                  <a:pt x="20104099" y="0"/>
                </a:lnTo>
                <a:lnTo>
                  <a:pt x="0" y="0"/>
                </a:lnTo>
                <a:lnTo>
                  <a:pt x="0" y="9923383"/>
                </a:lnTo>
                <a:close/>
              </a:path>
            </a:pathLst>
          </a:custGeom>
          <a:solidFill>
            <a:schemeClr val="accent3"/>
          </a:solidFill>
        </p:spPr>
        <p:txBody>
          <a:bodyPr wrap="square" lIns="0" tIns="0" rIns="0" bIns="0" rtlCol="0"/>
          <a:lstStyle/>
          <a:p>
            <a:endParaRPr sz="1092"/>
          </a:p>
        </p:txBody>
      </p:sp>
      <p:sp>
        <p:nvSpPr>
          <p:cNvPr id="29" name="object 6">
            <a:extLst>
              <a:ext uri="{FF2B5EF4-FFF2-40B4-BE49-F238E27FC236}">
                <a16:creationId xmlns:a16="http://schemas.microsoft.com/office/drawing/2014/main" id="{6F87E075-2826-C14F-863A-E18EFAC9EF32}"/>
              </a:ext>
            </a:extLst>
          </p:cNvPr>
          <p:cNvSpPr/>
          <p:nvPr userDrawn="1"/>
        </p:nvSpPr>
        <p:spPr>
          <a:xfrm>
            <a:off x="1911459" y="3495199"/>
            <a:ext cx="174446" cy="174434"/>
          </a:xfrm>
          <a:custGeom>
            <a:avLst/>
            <a:gdLst/>
            <a:ahLst/>
            <a:cxnLst/>
            <a:rect l="l" t="t" r="r" b="b"/>
            <a:pathLst>
              <a:path w="287654" h="287654">
                <a:moveTo>
                  <a:pt x="143566" y="0"/>
                </a:moveTo>
                <a:lnTo>
                  <a:pt x="98189" y="7319"/>
                </a:lnTo>
                <a:lnTo>
                  <a:pt x="58779" y="27701"/>
                </a:lnTo>
                <a:lnTo>
                  <a:pt x="27701" y="58779"/>
                </a:lnTo>
                <a:lnTo>
                  <a:pt x="7319" y="98189"/>
                </a:lnTo>
                <a:lnTo>
                  <a:pt x="0" y="143566"/>
                </a:lnTo>
                <a:lnTo>
                  <a:pt x="7319" y="188946"/>
                </a:lnTo>
                <a:lnTo>
                  <a:pt x="27701" y="228357"/>
                </a:lnTo>
                <a:lnTo>
                  <a:pt x="58779" y="259434"/>
                </a:lnTo>
                <a:lnTo>
                  <a:pt x="98189" y="279814"/>
                </a:lnTo>
                <a:lnTo>
                  <a:pt x="143566" y="287132"/>
                </a:lnTo>
                <a:lnTo>
                  <a:pt x="188946" y="279814"/>
                </a:lnTo>
                <a:lnTo>
                  <a:pt x="228357" y="259434"/>
                </a:lnTo>
                <a:lnTo>
                  <a:pt x="259434" y="228357"/>
                </a:lnTo>
                <a:lnTo>
                  <a:pt x="279814" y="188946"/>
                </a:lnTo>
                <a:lnTo>
                  <a:pt x="287132" y="143566"/>
                </a:lnTo>
                <a:lnTo>
                  <a:pt x="279814" y="98189"/>
                </a:lnTo>
                <a:lnTo>
                  <a:pt x="259434" y="58779"/>
                </a:lnTo>
                <a:lnTo>
                  <a:pt x="228357" y="27701"/>
                </a:lnTo>
                <a:lnTo>
                  <a:pt x="188946" y="7319"/>
                </a:lnTo>
                <a:lnTo>
                  <a:pt x="143566" y="0"/>
                </a:lnTo>
                <a:close/>
              </a:path>
            </a:pathLst>
          </a:custGeom>
          <a:noFill/>
        </p:spPr>
        <p:txBody>
          <a:bodyPr wrap="square" lIns="0" tIns="0" rIns="0" bIns="0" rtlCol="0"/>
          <a:lstStyle/>
          <a:p>
            <a:endParaRPr sz="1092"/>
          </a:p>
        </p:txBody>
      </p:sp>
      <p:sp>
        <p:nvSpPr>
          <p:cNvPr id="32" name="object 9">
            <a:extLst>
              <a:ext uri="{FF2B5EF4-FFF2-40B4-BE49-F238E27FC236}">
                <a16:creationId xmlns:a16="http://schemas.microsoft.com/office/drawing/2014/main" id="{DDB97C36-F894-C84A-BBFD-E821EA52331F}"/>
              </a:ext>
            </a:extLst>
          </p:cNvPr>
          <p:cNvSpPr/>
          <p:nvPr userDrawn="1"/>
        </p:nvSpPr>
        <p:spPr>
          <a:xfrm>
            <a:off x="10134001" y="3495199"/>
            <a:ext cx="174446" cy="174434"/>
          </a:xfrm>
          <a:custGeom>
            <a:avLst/>
            <a:gdLst/>
            <a:ahLst/>
            <a:cxnLst/>
            <a:rect l="l" t="t" r="r" b="b"/>
            <a:pathLst>
              <a:path w="287655" h="287654">
                <a:moveTo>
                  <a:pt x="143566" y="0"/>
                </a:moveTo>
                <a:lnTo>
                  <a:pt x="98185" y="7319"/>
                </a:lnTo>
                <a:lnTo>
                  <a:pt x="58775" y="27701"/>
                </a:lnTo>
                <a:lnTo>
                  <a:pt x="27698" y="58779"/>
                </a:lnTo>
                <a:lnTo>
                  <a:pt x="7318" y="98189"/>
                </a:lnTo>
                <a:lnTo>
                  <a:pt x="0" y="143566"/>
                </a:lnTo>
                <a:lnTo>
                  <a:pt x="7318" y="188946"/>
                </a:lnTo>
                <a:lnTo>
                  <a:pt x="27698" y="228357"/>
                </a:lnTo>
                <a:lnTo>
                  <a:pt x="58775" y="259434"/>
                </a:lnTo>
                <a:lnTo>
                  <a:pt x="98185" y="279814"/>
                </a:lnTo>
                <a:lnTo>
                  <a:pt x="143566" y="287132"/>
                </a:lnTo>
                <a:lnTo>
                  <a:pt x="188942" y="279814"/>
                </a:lnTo>
                <a:lnTo>
                  <a:pt x="228353" y="259434"/>
                </a:lnTo>
                <a:lnTo>
                  <a:pt x="259431" y="228357"/>
                </a:lnTo>
                <a:lnTo>
                  <a:pt x="279813" y="188946"/>
                </a:lnTo>
                <a:lnTo>
                  <a:pt x="287132" y="143566"/>
                </a:lnTo>
                <a:lnTo>
                  <a:pt x="279813" y="98189"/>
                </a:lnTo>
                <a:lnTo>
                  <a:pt x="259431" y="58779"/>
                </a:lnTo>
                <a:lnTo>
                  <a:pt x="228353" y="27701"/>
                </a:lnTo>
                <a:lnTo>
                  <a:pt x="188942" y="7319"/>
                </a:lnTo>
                <a:lnTo>
                  <a:pt x="143566" y="0"/>
                </a:lnTo>
                <a:close/>
              </a:path>
            </a:pathLst>
          </a:custGeom>
          <a:noFill/>
        </p:spPr>
        <p:txBody>
          <a:bodyPr wrap="square" lIns="0" tIns="0" rIns="0" bIns="0" rtlCol="0"/>
          <a:lstStyle/>
          <a:p>
            <a:endParaRPr sz="1092"/>
          </a:p>
        </p:txBody>
      </p:sp>
      <p:sp>
        <p:nvSpPr>
          <p:cNvPr id="35" name="Text Placeholder 34">
            <a:extLst>
              <a:ext uri="{FF2B5EF4-FFF2-40B4-BE49-F238E27FC236}">
                <a16:creationId xmlns:a16="http://schemas.microsoft.com/office/drawing/2014/main" id="{C78029EF-FE6B-1545-9F0F-B8D7B42DCF78}"/>
              </a:ext>
            </a:extLst>
          </p:cNvPr>
          <p:cNvSpPr>
            <a:spLocks noGrp="1"/>
          </p:cNvSpPr>
          <p:nvPr>
            <p:ph type="body" sz="quarter" idx="10" hasCustomPrompt="1"/>
          </p:nvPr>
        </p:nvSpPr>
        <p:spPr>
          <a:xfrm>
            <a:off x="2260487" y="3244169"/>
            <a:ext cx="7699135" cy="1247609"/>
          </a:xfrm>
          <a:prstGeom prst="rect">
            <a:avLst/>
          </a:prstGeom>
        </p:spPr>
        <p:txBody>
          <a:bodyPr/>
          <a:lstStyle>
            <a:lvl1pPr marL="0" indent="0" algn="ctr">
              <a:buNone/>
              <a:defRPr sz="5003" b="1" i="0">
                <a:solidFill>
                  <a:schemeClr val="bg1"/>
                </a:solidFill>
                <a:latin typeface="Avenir Next" panose="020B0503020202020204" pitchFamily="34" charset="0"/>
              </a:defRPr>
            </a:lvl1pPr>
          </a:lstStyle>
          <a:p>
            <a:pPr lvl="0"/>
            <a:r>
              <a:rPr lang="en-GB"/>
              <a:t>OPENBAAR VERVOER</a:t>
            </a:r>
            <a:endParaRPr lang="en-BE"/>
          </a:p>
        </p:txBody>
      </p:sp>
      <p:sp>
        <p:nvSpPr>
          <p:cNvPr id="11" name="Text Placeholder 10">
            <a:extLst>
              <a:ext uri="{FF2B5EF4-FFF2-40B4-BE49-F238E27FC236}">
                <a16:creationId xmlns:a16="http://schemas.microsoft.com/office/drawing/2014/main" id="{5DDFEFAA-6FE3-FA48-AE9D-8A389C3A7E88}"/>
              </a:ext>
            </a:extLst>
          </p:cNvPr>
          <p:cNvSpPr>
            <a:spLocks noGrp="1"/>
          </p:cNvSpPr>
          <p:nvPr>
            <p:ph type="body" sz="quarter" idx="11" hasCustomPrompt="1"/>
          </p:nvPr>
        </p:nvSpPr>
        <p:spPr>
          <a:xfrm>
            <a:off x="1705956" y="286874"/>
            <a:ext cx="3789301" cy="167972"/>
          </a:xfrm>
          <a:prstGeom prst="rect">
            <a:avLst/>
          </a:prstGeom>
        </p:spPr>
        <p:txBody>
          <a:bodyPr vert="horz" wrap="square" lIns="0" tIns="18000" rIns="0" bIns="0" anchor="t" anchorCtr="0"/>
          <a:lstStyle>
            <a:lvl1pPr marL="0" indent="0">
              <a:buNone/>
              <a:defRPr sz="1092" b="1" i="0">
                <a:latin typeface="Avenir Next" panose="020B0503020202020204" pitchFamily="34" charset="0"/>
              </a:defRPr>
            </a:lvl1pPr>
          </a:lstStyle>
          <a:p>
            <a:pPr lvl="0"/>
            <a:r>
              <a:rPr lang="en-GB"/>
              <a:t>HOOFDSTUKXXX</a:t>
            </a:r>
            <a:endParaRPr lang="en-BE"/>
          </a:p>
        </p:txBody>
      </p:sp>
      <p:sp>
        <p:nvSpPr>
          <p:cNvPr id="12" name="Text Placeholder 65">
            <a:extLst>
              <a:ext uri="{FF2B5EF4-FFF2-40B4-BE49-F238E27FC236}">
                <a16:creationId xmlns:a16="http://schemas.microsoft.com/office/drawing/2014/main" id="{14FF4879-E7CB-724D-9253-2653CA930F3B}"/>
              </a:ext>
            </a:extLst>
          </p:cNvPr>
          <p:cNvSpPr>
            <a:spLocks noGrp="1"/>
          </p:cNvSpPr>
          <p:nvPr>
            <p:ph type="body" sz="quarter" idx="12" hasCustomPrompt="1"/>
          </p:nvPr>
        </p:nvSpPr>
        <p:spPr>
          <a:xfrm>
            <a:off x="-5096409" y="3353196"/>
            <a:ext cx="7357372" cy="458439"/>
          </a:xfrm>
          <a:prstGeom prst="rect">
            <a:avLst/>
          </a:prstGeom>
          <a:blipFill>
            <a:blip r:embed="rId2"/>
            <a:stretch>
              <a:fillRect l="1192" t="14635" r="494" b="22572"/>
            </a:stretch>
          </a:blipFill>
        </p:spPr>
        <p:txBody>
          <a:bodyPr>
            <a:noAutofit/>
          </a:bodyPr>
          <a:lstStyle>
            <a:lvl1pPr>
              <a:defRPr>
                <a:ln>
                  <a:noFill/>
                </a:ln>
                <a:noFill/>
              </a:defRPr>
            </a:lvl1pPr>
          </a:lstStyle>
          <a:p>
            <a:pPr lvl="0"/>
            <a:r>
              <a:rPr lang="en-GB"/>
              <a:t>.</a:t>
            </a:r>
            <a:endParaRPr lang="en-BE"/>
          </a:p>
        </p:txBody>
      </p:sp>
      <p:sp>
        <p:nvSpPr>
          <p:cNvPr id="15" name="Text Placeholder 65">
            <a:extLst>
              <a:ext uri="{FF2B5EF4-FFF2-40B4-BE49-F238E27FC236}">
                <a16:creationId xmlns:a16="http://schemas.microsoft.com/office/drawing/2014/main" id="{D8A32750-A1AC-D844-82EB-CE5E641A8F2F}"/>
              </a:ext>
            </a:extLst>
          </p:cNvPr>
          <p:cNvSpPr>
            <a:spLocks noGrp="1"/>
          </p:cNvSpPr>
          <p:nvPr>
            <p:ph type="body" sz="quarter" idx="13" hasCustomPrompt="1"/>
          </p:nvPr>
        </p:nvSpPr>
        <p:spPr>
          <a:xfrm rot="10800000">
            <a:off x="9965500" y="3338404"/>
            <a:ext cx="7357372" cy="458439"/>
          </a:xfrm>
          <a:prstGeom prst="rect">
            <a:avLst/>
          </a:prstGeom>
          <a:blipFill>
            <a:blip r:embed="rId2"/>
            <a:stretch>
              <a:fillRect l="1192" t="14635" r="494" b="22572"/>
            </a:stretch>
          </a:blipFill>
        </p:spPr>
        <p:txBody>
          <a:bodyPr>
            <a:noAutofit/>
          </a:bodyPr>
          <a:lstStyle>
            <a:lvl1pPr>
              <a:defRPr>
                <a:ln>
                  <a:noFill/>
                </a:ln>
                <a:noFill/>
              </a:defRPr>
            </a:lvl1pPr>
          </a:lstStyle>
          <a:p>
            <a:pPr lvl="0"/>
            <a:r>
              <a:rPr lang="en-GB"/>
              <a:t>.</a:t>
            </a:r>
            <a:endParaRPr lang="en-BE"/>
          </a:p>
        </p:txBody>
      </p:sp>
    </p:spTree>
    <p:extLst>
      <p:ext uri="{BB962C8B-B14F-4D97-AF65-F5344CB8AC3E}">
        <p14:creationId xmlns:p14="http://schemas.microsoft.com/office/powerpoint/2010/main" val="3249303117"/>
      </p:ext>
    </p:extLst>
  </p:cSld>
  <p:clrMapOvr>
    <a:masterClrMapping/>
  </p:clrMapOvr>
  <p:extLst>
    <p:ext uri="{DCECCB84-F9BA-43D5-87BE-67443E8EF086}">
      <p15:sldGuideLst xmlns:p15="http://schemas.microsoft.com/office/powerpoint/2012/main">
        <p15:guide id="1" pos="2204">
          <p15:clr>
            <a:srgbClr val="FBAE40"/>
          </p15:clr>
        </p15:guide>
        <p15:guide id="2" orient="horz" pos="3706">
          <p15:clr>
            <a:srgbClr val="FBAE40"/>
          </p15:clr>
        </p15:guide>
        <p15:guide id="3" pos="1050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95B00841-046D-48AD-A887-52F8705DF719}" type="datetimeFigureOut">
              <a:rPr lang="nl-BE" smtClean="0"/>
              <a:t>22/04/2024</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A3129B49-71BD-40CD-995B-96ECEE95E91C}" type="slidenum">
              <a:rPr lang="nl-BE" smtClean="0"/>
              <a:t>‹nr.›</a:t>
            </a:fld>
            <a:endParaRPr lang="nl-BE"/>
          </a:p>
        </p:txBody>
      </p:sp>
    </p:spTree>
    <p:extLst>
      <p:ext uri="{BB962C8B-B14F-4D97-AF65-F5344CB8AC3E}">
        <p14:creationId xmlns:p14="http://schemas.microsoft.com/office/powerpoint/2010/main" val="3898688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smtClean="0"/>
              <a:t>Klik om de stijl te bewerken</a:t>
            </a:r>
            <a:endParaRPr lang="nl-B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Tekststijl van het model bewerken</a:t>
            </a:r>
          </a:p>
        </p:txBody>
      </p:sp>
      <p:sp>
        <p:nvSpPr>
          <p:cNvPr id="4" name="Tijdelijke aanduiding voor datum 3"/>
          <p:cNvSpPr>
            <a:spLocks noGrp="1"/>
          </p:cNvSpPr>
          <p:nvPr>
            <p:ph type="dt" sz="half" idx="10"/>
          </p:nvPr>
        </p:nvSpPr>
        <p:spPr/>
        <p:txBody>
          <a:bodyPr/>
          <a:lstStyle/>
          <a:p>
            <a:fld id="{95B00841-046D-48AD-A887-52F8705DF719}" type="datetimeFigureOut">
              <a:rPr lang="nl-BE" smtClean="0"/>
              <a:t>22/04/2024</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A3129B49-71BD-40CD-995B-96ECEE95E91C}" type="slidenum">
              <a:rPr lang="nl-BE" smtClean="0"/>
              <a:t>‹nr.›</a:t>
            </a:fld>
            <a:endParaRPr lang="nl-BE"/>
          </a:p>
        </p:txBody>
      </p:sp>
    </p:spTree>
    <p:extLst>
      <p:ext uri="{BB962C8B-B14F-4D97-AF65-F5344CB8AC3E}">
        <p14:creationId xmlns:p14="http://schemas.microsoft.com/office/powerpoint/2010/main" val="1559115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838200" y="1825625"/>
            <a:ext cx="5181600" cy="435133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6172200" y="1825625"/>
            <a:ext cx="5181600" cy="435133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95B00841-046D-48AD-A887-52F8705DF719}" type="datetimeFigureOut">
              <a:rPr lang="nl-BE" smtClean="0"/>
              <a:t>22/04/2024</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A3129B49-71BD-40CD-995B-96ECEE95E91C}" type="slidenum">
              <a:rPr lang="nl-BE" smtClean="0"/>
              <a:t>‹nr.›</a:t>
            </a:fld>
            <a:endParaRPr lang="nl-BE"/>
          </a:p>
        </p:txBody>
      </p:sp>
    </p:spTree>
    <p:extLst>
      <p:ext uri="{BB962C8B-B14F-4D97-AF65-F5344CB8AC3E}">
        <p14:creationId xmlns:p14="http://schemas.microsoft.com/office/powerpoint/2010/main" val="1749225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smtClean="0"/>
              <a:t>Klik om de stijl te bewerken</a:t>
            </a:r>
            <a:endParaRPr lang="nl-B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95B00841-046D-48AD-A887-52F8705DF719}" type="datetimeFigureOut">
              <a:rPr lang="nl-BE" smtClean="0"/>
              <a:t>22/04/2024</a:t>
            </a:fld>
            <a:endParaRPr lang="nl-BE"/>
          </a:p>
        </p:txBody>
      </p:sp>
      <p:sp>
        <p:nvSpPr>
          <p:cNvPr id="8" name="Tijdelijke aanduiding voor voettekst 7"/>
          <p:cNvSpPr>
            <a:spLocks noGrp="1"/>
          </p:cNvSpPr>
          <p:nvPr>
            <p:ph type="ftr" sz="quarter" idx="11"/>
          </p:nvPr>
        </p:nvSpPr>
        <p:spPr/>
        <p:txBody>
          <a:bodyPr/>
          <a:lstStyle/>
          <a:p>
            <a:endParaRPr lang="nl-BE"/>
          </a:p>
        </p:txBody>
      </p:sp>
      <p:sp>
        <p:nvSpPr>
          <p:cNvPr id="9" name="Tijdelijke aanduiding voor dianummer 8"/>
          <p:cNvSpPr>
            <a:spLocks noGrp="1"/>
          </p:cNvSpPr>
          <p:nvPr>
            <p:ph type="sldNum" sz="quarter" idx="12"/>
          </p:nvPr>
        </p:nvSpPr>
        <p:spPr/>
        <p:txBody>
          <a:bodyPr/>
          <a:lstStyle/>
          <a:p>
            <a:fld id="{A3129B49-71BD-40CD-995B-96ECEE95E91C}" type="slidenum">
              <a:rPr lang="nl-BE" smtClean="0"/>
              <a:t>‹nr.›</a:t>
            </a:fld>
            <a:endParaRPr lang="nl-BE"/>
          </a:p>
        </p:txBody>
      </p:sp>
    </p:spTree>
    <p:extLst>
      <p:ext uri="{BB962C8B-B14F-4D97-AF65-F5344CB8AC3E}">
        <p14:creationId xmlns:p14="http://schemas.microsoft.com/office/powerpoint/2010/main" val="2231021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95B00841-046D-48AD-A887-52F8705DF719}" type="datetimeFigureOut">
              <a:rPr lang="nl-BE" smtClean="0"/>
              <a:t>22/04/2024</a:t>
            </a:fld>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A3129B49-71BD-40CD-995B-96ECEE95E91C}" type="slidenum">
              <a:rPr lang="nl-BE" smtClean="0"/>
              <a:t>‹nr.›</a:t>
            </a:fld>
            <a:endParaRPr lang="nl-BE"/>
          </a:p>
        </p:txBody>
      </p:sp>
    </p:spTree>
    <p:extLst>
      <p:ext uri="{BB962C8B-B14F-4D97-AF65-F5344CB8AC3E}">
        <p14:creationId xmlns:p14="http://schemas.microsoft.com/office/powerpoint/2010/main" val="2575935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95B00841-046D-48AD-A887-52F8705DF719}" type="datetimeFigureOut">
              <a:rPr lang="nl-BE" smtClean="0"/>
              <a:t>22/04/2024</a:t>
            </a:fld>
            <a:endParaRPr lang="nl-BE"/>
          </a:p>
        </p:txBody>
      </p:sp>
      <p:sp>
        <p:nvSpPr>
          <p:cNvPr id="3" name="Tijdelijke aanduiding voor voettekst 2"/>
          <p:cNvSpPr>
            <a:spLocks noGrp="1"/>
          </p:cNvSpPr>
          <p:nvPr>
            <p:ph type="ftr" sz="quarter" idx="1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A3129B49-71BD-40CD-995B-96ECEE95E91C}" type="slidenum">
              <a:rPr lang="nl-BE" smtClean="0"/>
              <a:t>‹nr.›</a:t>
            </a:fld>
            <a:endParaRPr lang="nl-BE"/>
          </a:p>
        </p:txBody>
      </p:sp>
    </p:spTree>
    <p:extLst>
      <p:ext uri="{BB962C8B-B14F-4D97-AF65-F5344CB8AC3E}">
        <p14:creationId xmlns:p14="http://schemas.microsoft.com/office/powerpoint/2010/main" val="2416404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B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Tekststijl van het model bewerken</a:t>
            </a:r>
          </a:p>
        </p:txBody>
      </p:sp>
      <p:sp>
        <p:nvSpPr>
          <p:cNvPr id="5" name="Tijdelijke aanduiding voor datum 4"/>
          <p:cNvSpPr>
            <a:spLocks noGrp="1"/>
          </p:cNvSpPr>
          <p:nvPr>
            <p:ph type="dt" sz="half" idx="10"/>
          </p:nvPr>
        </p:nvSpPr>
        <p:spPr/>
        <p:txBody>
          <a:bodyPr/>
          <a:lstStyle/>
          <a:p>
            <a:fld id="{95B00841-046D-48AD-A887-52F8705DF719}" type="datetimeFigureOut">
              <a:rPr lang="nl-BE" smtClean="0"/>
              <a:t>22/04/2024</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A3129B49-71BD-40CD-995B-96ECEE95E91C}" type="slidenum">
              <a:rPr lang="nl-BE" smtClean="0"/>
              <a:t>‹nr.›</a:t>
            </a:fld>
            <a:endParaRPr lang="nl-BE"/>
          </a:p>
        </p:txBody>
      </p:sp>
    </p:spTree>
    <p:extLst>
      <p:ext uri="{BB962C8B-B14F-4D97-AF65-F5344CB8AC3E}">
        <p14:creationId xmlns:p14="http://schemas.microsoft.com/office/powerpoint/2010/main" val="3537424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B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Tekststijl van het model bewerken</a:t>
            </a:r>
          </a:p>
        </p:txBody>
      </p:sp>
      <p:sp>
        <p:nvSpPr>
          <p:cNvPr id="5" name="Tijdelijke aanduiding voor datum 4"/>
          <p:cNvSpPr>
            <a:spLocks noGrp="1"/>
          </p:cNvSpPr>
          <p:nvPr>
            <p:ph type="dt" sz="half" idx="10"/>
          </p:nvPr>
        </p:nvSpPr>
        <p:spPr/>
        <p:txBody>
          <a:bodyPr/>
          <a:lstStyle/>
          <a:p>
            <a:fld id="{95B00841-046D-48AD-A887-52F8705DF719}" type="datetimeFigureOut">
              <a:rPr lang="nl-BE" smtClean="0"/>
              <a:t>22/04/2024</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A3129B49-71BD-40CD-995B-96ECEE95E91C}" type="slidenum">
              <a:rPr lang="nl-BE" smtClean="0"/>
              <a:t>‹nr.›</a:t>
            </a:fld>
            <a:endParaRPr lang="nl-BE"/>
          </a:p>
        </p:txBody>
      </p:sp>
    </p:spTree>
    <p:extLst>
      <p:ext uri="{BB962C8B-B14F-4D97-AF65-F5344CB8AC3E}">
        <p14:creationId xmlns:p14="http://schemas.microsoft.com/office/powerpoint/2010/main" val="4061834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B00841-046D-48AD-A887-52F8705DF719}" type="datetimeFigureOut">
              <a:rPr lang="nl-BE" smtClean="0"/>
              <a:t>22/04/2024</a:t>
            </a:fld>
            <a:endParaRPr lang="nl-BE"/>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129B49-71BD-40CD-995B-96ECEE95E91C}" type="slidenum">
              <a:rPr lang="nl-BE" smtClean="0"/>
              <a:t>‹nr.›</a:t>
            </a:fld>
            <a:endParaRPr lang="nl-BE"/>
          </a:p>
        </p:txBody>
      </p:sp>
    </p:spTree>
    <p:extLst>
      <p:ext uri="{BB962C8B-B14F-4D97-AF65-F5344CB8AC3E}">
        <p14:creationId xmlns:p14="http://schemas.microsoft.com/office/powerpoint/2010/main" val="11770808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1.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1.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0.png"/><Relationship Id="rId5" Type="http://schemas.openxmlformats.org/officeDocument/2006/relationships/image" Target="../media/image25.png"/><Relationship Id="rId4"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21.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2085278"/>
            <a:ext cx="9144000" cy="3258248"/>
          </a:xfrm>
        </p:spPr>
        <p:txBody>
          <a:bodyPr>
            <a:normAutofit fontScale="90000"/>
          </a:bodyPr>
          <a:lstStyle/>
          <a:p>
            <a:r>
              <a:rPr lang="nl-BE" b="1" dirty="0" smtClean="0"/>
              <a:t>Een nieuwe stad</a:t>
            </a:r>
            <a:br>
              <a:rPr lang="nl-BE" b="1" dirty="0" smtClean="0"/>
            </a:br>
            <a:r>
              <a:rPr lang="nl-BE" dirty="0" smtClean="0"/>
              <a:t>naast een overkapte ring</a:t>
            </a:r>
            <a:br>
              <a:rPr lang="nl-BE" dirty="0" smtClean="0"/>
            </a:br>
            <a:r>
              <a:rPr lang="nl-BE" sz="4400" dirty="0" err="1" smtClean="0"/>
              <a:t>Horta</a:t>
            </a:r>
            <a:r>
              <a:rPr lang="nl-BE" sz="4400" dirty="0" smtClean="0"/>
              <a:t> 22 april 2024</a:t>
            </a:r>
            <a:r>
              <a:rPr lang="nl-BE" dirty="0" smtClean="0"/>
              <a:t/>
            </a:r>
            <a:br>
              <a:rPr lang="nl-BE" dirty="0" smtClean="0"/>
            </a:br>
            <a:r>
              <a:rPr lang="nl-BE" dirty="0"/>
              <a:t/>
            </a:r>
            <a:br>
              <a:rPr lang="nl-BE" dirty="0"/>
            </a:br>
            <a:endParaRPr lang="nl-BE" dirty="0"/>
          </a:p>
        </p:txBody>
      </p:sp>
      <p:pic>
        <p:nvPicPr>
          <p:cNvPr id="4" name="Afbeelding 3"/>
          <p:cNvPicPr>
            <a:picLocks noChangeAspect="1"/>
          </p:cNvPicPr>
          <p:nvPr/>
        </p:nvPicPr>
        <p:blipFill>
          <a:blip r:embed="rId2"/>
          <a:stretch>
            <a:fillRect/>
          </a:stretch>
        </p:blipFill>
        <p:spPr>
          <a:xfrm>
            <a:off x="3114675" y="1"/>
            <a:ext cx="5772150" cy="1614488"/>
          </a:xfrm>
          <a:prstGeom prst="rect">
            <a:avLst/>
          </a:prstGeom>
        </p:spPr>
      </p:pic>
      <p:sp>
        <p:nvSpPr>
          <p:cNvPr id="3" name="Ondertitel 2"/>
          <p:cNvSpPr>
            <a:spLocks noGrp="1"/>
          </p:cNvSpPr>
          <p:nvPr>
            <p:ph type="subTitle" idx="1"/>
          </p:nvPr>
        </p:nvSpPr>
        <p:spPr>
          <a:xfrm>
            <a:off x="1185863" y="4457700"/>
            <a:ext cx="10044112" cy="2400300"/>
          </a:xfrm>
        </p:spPr>
        <p:txBody>
          <a:bodyPr>
            <a:normAutofit fontScale="92500" lnSpcReduction="10000"/>
          </a:bodyPr>
          <a:lstStyle/>
          <a:p>
            <a:r>
              <a:rPr lang="nl-BE" sz="4000" dirty="0" smtClean="0"/>
              <a:t>Opschaling M-net</a:t>
            </a:r>
          </a:p>
          <a:p>
            <a:r>
              <a:rPr lang="nl-BE" sz="4000" dirty="0" smtClean="0"/>
              <a:t>Pleinenplan</a:t>
            </a:r>
          </a:p>
          <a:p>
            <a:r>
              <a:rPr lang="nl-BE" sz="4000" dirty="0" smtClean="0"/>
              <a:t>Zachte nerven</a:t>
            </a:r>
          </a:p>
          <a:p>
            <a:r>
              <a:rPr lang="nl-BE" sz="4000" dirty="0" smtClean="0"/>
              <a:t>Visie Ringstad</a:t>
            </a:r>
          </a:p>
          <a:p>
            <a:endParaRPr lang="nl-BE" sz="4000" dirty="0"/>
          </a:p>
        </p:txBody>
      </p:sp>
    </p:spTree>
    <p:extLst>
      <p:ext uri="{BB962C8B-B14F-4D97-AF65-F5344CB8AC3E}">
        <p14:creationId xmlns:p14="http://schemas.microsoft.com/office/powerpoint/2010/main" val="11412587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219075"/>
            <a:ext cx="10515600" cy="1471613"/>
          </a:xfrm>
        </p:spPr>
        <p:txBody>
          <a:bodyPr>
            <a:normAutofit/>
          </a:bodyPr>
          <a:lstStyle/>
          <a:p>
            <a:pPr algn="ctr"/>
            <a:r>
              <a:rPr lang="nl-BE" b="1" dirty="0" smtClean="0"/>
              <a:t>Toekomstverbond 2017 - pijler 4</a:t>
            </a:r>
            <a:br>
              <a:rPr lang="nl-BE" b="1" dirty="0" smtClean="0"/>
            </a:br>
            <a:r>
              <a:rPr lang="nl-BE" b="1" dirty="0" err="1" smtClean="0"/>
              <a:t>Modal</a:t>
            </a:r>
            <a:r>
              <a:rPr lang="nl-BE" b="1" dirty="0" smtClean="0"/>
              <a:t> shift auto’s/vrachtwagens 70% </a:t>
            </a:r>
            <a:r>
              <a:rPr lang="nl-BE" b="1" dirty="0" smtClean="0">
                <a:sym typeface="Wingdings" panose="05000000000000000000" pitchFamily="2" charset="2"/>
              </a:rPr>
              <a:t> 50%</a:t>
            </a:r>
            <a:endParaRPr lang="nl-BE" b="1" dirty="0"/>
          </a:p>
        </p:txBody>
      </p:sp>
      <p:pic>
        <p:nvPicPr>
          <p:cNvPr id="4" name="Tijdelijke aanduiding voor inhoud 3"/>
          <p:cNvPicPr>
            <a:picLocks noGrp="1" noChangeAspect="1"/>
          </p:cNvPicPr>
          <p:nvPr>
            <p:ph idx="1"/>
          </p:nvPr>
        </p:nvPicPr>
        <p:blipFill>
          <a:blip r:embed="rId2"/>
          <a:stretch>
            <a:fillRect/>
          </a:stretch>
        </p:blipFill>
        <p:spPr>
          <a:xfrm>
            <a:off x="2081212" y="1565910"/>
            <a:ext cx="8029575" cy="5292090"/>
          </a:xfrm>
          <a:prstGeom prst="rect">
            <a:avLst/>
          </a:prstGeom>
        </p:spPr>
      </p:pic>
    </p:spTree>
    <p:extLst>
      <p:ext uri="{BB962C8B-B14F-4D97-AF65-F5344CB8AC3E}">
        <p14:creationId xmlns:p14="http://schemas.microsoft.com/office/powerpoint/2010/main" val="30472018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9787" y="274638"/>
            <a:ext cx="10804525" cy="1143000"/>
          </a:xfrm>
        </p:spPr>
        <p:txBody>
          <a:bodyPr>
            <a:normAutofit fontScale="90000"/>
          </a:bodyPr>
          <a:lstStyle/>
          <a:p>
            <a:r>
              <a:rPr lang="nl-BE" b="1" dirty="0" smtClean="0"/>
              <a:t>Burgerbewegingen bepleiten behalve overkapping ook al jaren stadsregionaal netwerk OV trein + tram</a:t>
            </a:r>
            <a:endParaRPr lang="nl-BE" b="1" dirty="0"/>
          </a:p>
        </p:txBody>
      </p:sp>
      <p:sp>
        <p:nvSpPr>
          <p:cNvPr id="5" name="Tijdelijke aanduiding voor tekst 4"/>
          <p:cNvSpPr>
            <a:spLocks noGrp="1"/>
          </p:cNvSpPr>
          <p:nvPr>
            <p:ph type="body" idx="1"/>
          </p:nvPr>
        </p:nvSpPr>
        <p:spPr/>
        <p:txBody>
          <a:bodyPr/>
          <a:lstStyle/>
          <a:p>
            <a:r>
              <a:rPr lang="nl-BE" dirty="0" err="1" smtClean="0"/>
              <a:t>stRaten</a:t>
            </a:r>
            <a:r>
              <a:rPr lang="nl-BE" dirty="0" smtClean="0"/>
              <a:t>-generaal, 2010</a:t>
            </a:r>
            <a:endParaRPr lang="nl-BE" dirty="0"/>
          </a:p>
        </p:txBody>
      </p:sp>
      <p:sp>
        <p:nvSpPr>
          <p:cNvPr id="7" name="Tijdelijke aanduiding voor tekst 6"/>
          <p:cNvSpPr>
            <a:spLocks noGrp="1"/>
          </p:cNvSpPr>
          <p:nvPr>
            <p:ph type="body" sz="quarter" idx="3"/>
          </p:nvPr>
        </p:nvSpPr>
        <p:spPr/>
        <p:txBody>
          <a:bodyPr/>
          <a:lstStyle/>
          <a:p>
            <a:r>
              <a:rPr lang="nl-BE" dirty="0" smtClean="0"/>
              <a:t>Ringland, 2015</a:t>
            </a:r>
            <a:endParaRPr lang="nl-BE" dirty="0"/>
          </a:p>
        </p:txBody>
      </p:sp>
      <p:pic>
        <p:nvPicPr>
          <p:cNvPr id="21506" name="Picture 2"/>
          <p:cNvPicPr>
            <a:picLocks noGrp="1" noChangeAspect="1" noChangeArrowheads="1"/>
          </p:cNvPicPr>
          <p:nvPr>
            <p:ph sz="quarter" idx="4"/>
          </p:nvPr>
        </p:nvPicPr>
        <p:blipFill>
          <a:blip r:embed="rId2" cstate="print"/>
          <a:srcRect/>
          <a:stretch>
            <a:fillRect/>
          </a:stretch>
        </p:blipFill>
        <p:spPr bwMode="auto">
          <a:xfrm>
            <a:off x="6384032" y="2492896"/>
            <a:ext cx="3663340" cy="3951288"/>
          </a:xfrm>
          <a:prstGeom prst="rect">
            <a:avLst/>
          </a:prstGeom>
          <a:noFill/>
          <a:ln w="9525">
            <a:noFill/>
            <a:miter lim="800000"/>
            <a:headEnd/>
            <a:tailEnd/>
          </a:ln>
        </p:spPr>
      </p:pic>
      <p:pic>
        <p:nvPicPr>
          <p:cNvPr id="10" name="Picture 2" descr="C:\Users\Manu\AppData\Local\Microsoft\Windows\Temporary Internet Files\Content.Outlook\ZX9YJOFU\globaaltram2.jpg"/>
          <p:cNvPicPr>
            <a:picLocks noGrp="1" noChangeAspect="1" noChangeArrowheads="1"/>
          </p:cNvPicPr>
          <p:nvPr>
            <p:ph sz="half" idx="2"/>
          </p:nvPr>
        </p:nvPicPr>
        <p:blipFill>
          <a:blip r:embed="rId3" cstate="print"/>
          <a:srcRect/>
          <a:stretch>
            <a:fillRect/>
          </a:stretch>
        </p:blipFill>
        <p:spPr bwMode="auto">
          <a:xfrm>
            <a:off x="1113141" y="2505075"/>
            <a:ext cx="3443317" cy="3951288"/>
          </a:xfrm>
          <a:prstGeom prst="rect">
            <a:avLst/>
          </a:prstGeom>
          <a:noFill/>
          <a:ln w="9525">
            <a:noFill/>
            <a:miter lim="800000"/>
            <a:headEnd/>
            <a:tailEnd/>
          </a:ln>
        </p:spPr>
      </p:pic>
    </p:spTree>
    <p:extLst>
      <p:ext uri="{BB962C8B-B14F-4D97-AF65-F5344CB8AC3E}">
        <p14:creationId xmlns:p14="http://schemas.microsoft.com/office/powerpoint/2010/main" val="28835088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fontScale="90000"/>
          </a:bodyPr>
          <a:lstStyle/>
          <a:p>
            <a:pPr algn="ctr"/>
            <a:r>
              <a:rPr lang="nl-BE" b="1" dirty="0" smtClean="0"/>
              <a:t>September 2023, Plannota </a:t>
            </a:r>
            <a:r>
              <a:rPr lang="nl-BE" b="1" dirty="0"/>
              <a:t>Routeplan </a:t>
            </a:r>
            <a:r>
              <a:rPr lang="nl-BE" b="1" dirty="0" smtClean="0"/>
              <a:t>2030:</a:t>
            </a:r>
            <a:br>
              <a:rPr lang="nl-BE" b="1" dirty="0" smtClean="0"/>
            </a:br>
            <a:r>
              <a:rPr lang="nl-BE" b="1" dirty="0" smtClean="0"/>
              <a:t>o.a</a:t>
            </a:r>
            <a:r>
              <a:rPr lang="nl-BE" b="1" dirty="0"/>
              <a:t>. regionaal OV-netwerk: sneltramnet (</a:t>
            </a:r>
            <a:r>
              <a:rPr lang="nl-BE" b="1" dirty="0" smtClean="0"/>
              <a:t>M-net)</a:t>
            </a:r>
            <a:endParaRPr lang="nl-BE" dirty="0"/>
          </a:p>
        </p:txBody>
      </p:sp>
      <p:pic>
        <p:nvPicPr>
          <p:cNvPr id="7" name="Tijdelijke aanduiding voor inhoud 6"/>
          <p:cNvPicPr>
            <a:picLocks noGrp="1" noChangeAspect="1"/>
          </p:cNvPicPr>
          <p:nvPr>
            <p:ph sz="half" idx="1"/>
          </p:nvPr>
        </p:nvPicPr>
        <p:blipFill>
          <a:blip r:embed="rId2"/>
          <a:stretch>
            <a:fillRect/>
          </a:stretch>
        </p:blipFill>
        <p:spPr>
          <a:xfrm>
            <a:off x="838200" y="1826637"/>
            <a:ext cx="5166360" cy="4766310"/>
          </a:xfrm>
          <a:prstGeom prst="rect">
            <a:avLst/>
          </a:prstGeom>
        </p:spPr>
      </p:pic>
      <p:pic>
        <p:nvPicPr>
          <p:cNvPr id="8" name="Tijdelijke aanduiding voor inhoud 7"/>
          <p:cNvPicPr>
            <a:picLocks noGrp="1" noChangeAspect="1"/>
          </p:cNvPicPr>
          <p:nvPr>
            <p:ph sz="half" idx="2"/>
          </p:nvPr>
        </p:nvPicPr>
        <p:blipFill>
          <a:blip r:embed="rId3"/>
          <a:stretch>
            <a:fillRect/>
          </a:stretch>
        </p:blipFill>
        <p:spPr>
          <a:xfrm>
            <a:off x="6096000" y="3303250"/>
            <a:ext cx="5915025" cy="1813084"/>
          </a:xfrm>
          <a:prstGeom prst="rect">
            <a:avLst/>
          </a:prstGeom>
        </p:spPr>
      </p:pic>
    </p:spTree>
    <p:extLst>
      <p:ext uri="{BB962C8B-B14F-4D97-AF65-F5344CB8AC3E}">
        <p14:creationId xmlns:p14="http://schemas.microsoft.com/office/powerpoint/2010/main" val="15594834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285751" y="365125"/>
            <a:ext cx="11644312" cy="1325563"/>
          </a:xfrm>
        </p:spPr>
        <p:txBody>
          <a:bodyPr/>
          <a:lstStyle/>
          <a:p>
            <a:r>
              <a:rPr lang="nl-BE" b="1" dirty="0" smtClean="0"/>
              <a:t>22 september 2023: memorandum MSC Antwerpen</a:t>
            </a:r>
            <a:endParaRPr lang="nl-BE" b="1" dirty="0"/>
          </a:p>
        </p:txBody>
      </p:sp>
      <p:pic>
        <p:nvPicPr>
          <p:cNvPr id="7" name="Tijdelijke aanduiding voor inhoud 6"/>
          <p:cNvPicPr>
            <a:picLocks noGrp="1" noChangeAspect="1"/>
          </p:cNvPicPr>
          <p:nvPr>
            <p:ph idx="1"/>
          </p:nvPr>
        </p:nvPicPr>
        <p:blipFill>
          <a:blip r:embed="rId2"/>
          <a:stretch>
            <a:fillRect/>
          </a:stretch>
        </p:blipFill>
        <p:spPr>
          <a:xfrm>
            <a:off x="838200" y="1690688"/>
            <a:ext cx="10561320" cy="4953000"/>
          </a:xfrm>
          <a:prstGeom prst="rect">
            <a:avLst/>
          </a:prstGeom>
        </p:spPr>
      </p:pic>
    </p:spTree>
    <p:extLst>
      <p:ext uri="{BB962C8B-B14F-4D97-AF65-F5344CB8AC3E}">
        <p14:creationId xmlns:p14="http://schemas.microsoft.com/office/powerpoint/2010/main" val="1976884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smtClean="0"/>
              <a:t>10 oktober 2023: Roma-infoavond</a:t>
            </a:r>
            <a:endParaRPr lang="nl-BE" b="1" dirty="0"/>
          </a:p>
        </p:txBody>
      </p:sp>
      <p:sp>
        <p:nvSpPr>
          <p:cNvPr id="3" name="Tijdelijke aanduiding voor inhoud 2"/>
          <p:cNvSpPr>
            <a:spLocks noGrp="1"/>
          </p:cNvSpPr>
          <p:nvPr>
            <p:ph idx="1"/>
          </p:nvPr>
        </p:nvSpPr>
        <p:spPr>
          <a:xfrm>
            <a:off x="838200" y="2457449"/>
            <a:ext cx="10515600" cy="3719513"/>
          </a:xfrm>
        </p:spPr>
        <p:txBody>
          <a:bodyPr/>
          <a:lstStyle/>
          <a:p>
            <a:pPr marL="0" indent="0">
              <a:buNone/>
            </a:pPr>
            <a:r>
              <a:rPr lang="nl-BE" dirty="0"/>
              <a:t>Vraag burgerbewegingen:</a:t>
            </a:r>
          </a:p>
          <a:p>
            <a:pPr marL="0" indent="0">
              <a:buNone/>
            </a:pPr>
            <a:r>
              <a:rPr lang="nl-BE" dirty="0"/>
              <a:t>- Bestuurlijk akkoord voor uitvoeringsprogramma </a:t>
            </a:r>
            <a:r>
              <a:rPr lang="nl-BE" dirty="0" smtClean="0"/>
              <a:t>(‘nota </a:t>
            </a:r>
            <a:r>
              <a:rPr lang="nl-BE" dirty="0" err="1" smtClean="0"/>
              <a:t>Lantis</a:t>
            </a:r>
            <a:r>
              <a:rPr lang="nl-BE" dirty="0" smtClean="0"/>
              <a:t>’)</a:t>
            </a:r>
            <a:endParaRPr lang="nl-BE" dirty="0"/>
          </a:p>
          <a:p>
            <a:pPr>
              <a:buFontTx/>
              <a:buChar char="-"/>
            </a:pPr>
            <a:r>
              <a:rPr lang="nl-BE" dirty="0" smtClean="0"/>
              <a:t>Goedkeuring</a:t>
            </a:r>
          </a:p>
          <a:p>
            <a:pPr marL="0" indent="0">
              <a:buNone/>
            </a:pPr>
            <a:r>
              <a:rPr lang="nl-BE" dirty="0" smtClean="0"/>
              <a:t>	* ‘</a:t>
            </a:r>
            <a:r>
              <a:rPr lang="nl-BE" dirty="0"/>
              <a:t>herstel &amp; optimalisering &amp; doorstroming</a:t>
            </a:r>
            <a:r>
              <a:rPr lang="nl-BE" dirty="0" smtClean="0"/>
              <a:t>’ OV Antwerpen</a:t>
            </a:r>
          </a:p>
          <a:p>
            <a:pPr marL="0" indent="0">
              <a:buNone/>
            </a:pPr>
            <a:r>
              <a:rPr lang="nl-BE" dirty="0"/>
              <a:t>	</a:t>
            </a:r>
            <a:r>
              <a:rPr lang="nl-BE" dirty="0" smtClean="0"/>
              <a:t>* opstart </a:t>
            </a:r>
            <a:r>
              <a:rPr lang="nl-BE" dirty="0"/>
              <a:t>1</a:t>
            </a:r>
            <a:r>
              <a:rPr lang="nl-BE" baseline="30000" dirty="0"/>
              <a:t>ste</a:t>
            </a:r>
            <a:r>
              <a:rPr lang="nl-BE" dirty="0"/>
              <a:t> fase schaalsprong Antwerpse tramnet, met </a:t>
            </a:r>
            <a:r>
              <a:rPr lang="nl-BE" dirty="0" smtClean="0"/>
              <a:t>	tegenstelbare budgetten (= meerjarige geïntegreerde 	investeringsprogramma ofwel </a:t>
            </a:r>
            <a:r>
              <a:rPr lang="nl-BE" dirty="0" err="1" smtClean="0"/>
              <a:t>GIPs</a:t>
            </a:r>
            <a:r>
              <a:rPr lang="nl-BE" dirty="0" smtClean="0"/>
              <a:t>)</a:t>
            </a:r>
            <a:endParaRPr lang="nl-BE" dirty="0"/>
          </a:p>
          <a:p>
            <a:endParaRPr lang="nl-BE" dirty="0"/>
          </a:p>
        </p:txBody>
      </p:sp>
    </p:spTree>
    <p:extLst>
      <p:ext uri="{BB962C8B-B14F-4D97-AF65-F5344CB8AC3E}">
        <p14:creationId xmlns:p14="http://schemas.microsoft.com/office/powerpoint/2010/main" val="27066804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342900" y="365125"/>
            <a:ext cx="11010900" cy="1325563"/>
          </a:xfrm>
        </p:spPr>
        <p:txBody>
          <a:bodyPr>
            <a:normAutofit fontScale="90000"/>
          </a:bodyPr>
          <a:lstStyle/>
          <a:p>
            <a:r>
              <a:rPr lang="nl-BE" b="1" dirty="0"/>
              <a:t>19 oktober 2023, presentatie uitvoeringsprogramma Commissie Mobiliteit Vlaams Parlement</a:t>
            </a:r>
          </a:p>
        </p:txBody>
      </p:sp>
      <p:pic>
        <p:nvPicPr>
          <p:cNvPr id="7" name="Tijdelijke aanduiding voor inhoud 6"/>
          <p:cNvPicPr>
            <a:picLocks noGrp="1"/>
          </p:cNvPicPr>
          <p:nvPr>
            <p:ph idx="1"/>
          </p:nvPr>
        </p:nvPicPr>
        <p:blipFill>
          <a:blip r:embed="rId2"/>
          <a:stretch>
            <a:fillRect/>
          </a:stretch>
        </p:blipFill>
        <p:spPr>
          <a:xfrm>
            <a:off x="634365" y="1853379"/>
            <a:ext cx="10427970" cy="4776788"/>
          </a:xfrm>
          <a:prstGeom prst="rect">
            <a:avLst/>
          </a:prstGeom>
        </p:spPr>
      </p:pic>
    </p:spTree>
    <p:extLst>
      <p:ext uri="{BB962C8B-B14F-4D97-AF65-F5344CB8AC3E}">
        <p14:creationId xmlns:p14="http://schemas.microsoft.com/office/powerpoint/2010/main" val="40696766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D97A1221-7E10-7D41-8513-53DD88067EC2}"/>
              </a:ext>
            </a:extLst>
          </p:cNvPr>
          <p:cNvSpPr>
            <a:spLocks noGrp="1"/>
          </p:cNvSpPr>
          <p:nvPr>
            <p:ph type="body" sz="quarter" idx="10"/>
          </p:nvPr>
        </p:nvSpPr>
        <p:spPr>
          <a:xfrm>
            <a:off x="1059355" y="2234620"/>
            <a:ext cx="4299723" cy="2752961"/>
          </a:xfrm>
        </p:spPr>
        <p:txBody>
          <a:bodyPr/>
          <a:lstStyle/>
          <a:p>
            <a:pPr>
              <a:lnSpc>
                <a:spcPct val="150000"/>
              </a:lnSpc>
            </a:pPr>
            <a:r>
              <a:rPr lang="nl-BE" sz="2183">
                <a:latin typeface="Avenir Next LT Pro Light" panose="020B0304020202020204" pitchFamily="34" charset="0"/>
              </a:rPr>
              <a:t>Voldoende rollend </a:t>
            </a:r>
            <a:r>
              <a:rPr lang="nl-BE" sz="2183" b="1">
                <a:latin typeface="Avenir Next LT Pro Light" panose="020B0304020202020204" pitchFamily="34" charset="0"/>
              </a:rPr>
              <a:t>materieel</a:t>
            </a:r>
          </a:p>
          <a:p>
            <a:pPr>
              <a:lnSpc>
                <a:spcPct val="150000"/>
              </a:lnSpc>
            </a:pPr>
            <a:r>
              <a:rPr lang="nl-BE" sz="2183" b="1">
                <a:latin typeface="Avenir Next LT Pro Light" panose="020B0304020202020204" pitchFamily="34" charset="0"/>
              </a:rPr>
              <a:t>Stelplaatsen</a:t>
            </a:r>
          </a:p>
          <a:p>
            <a:pPr>
              <a:lnSpc>
                <a:spcPct val="150000"/>
              </a:lnSpc>
            </a:pPr>
            <a:r>
              <a:rPr lang="nl-BE" sz="2183" b="1">
                <a:latin typeface="Avenir Next LT Pro Light" panose="020B0304020202020204" pitchFamily="34" charset="0"/>
              </a:rPr>
              <a:t>Chauffeurs</a:t>
            </a:r>
            <a:r>
              <a:rPr lang="nl-BE" sz="2183">
                <a:latin typeface="Avenir Next LT Pro Light" panose="020B0304020202020204" pitchFamily="34" charset="0"/>
              </a:rPr>
              <a:t> en techniekers</a:t>
            </a:r>
          </a:p>
          <a:p>
            <a:pPr marL="0" indent="0">
              <a:lnSpc>
                <a:spcPct val="100000"/>
              </a:lnSpc>
              <a:buNone/>
            </a:pPr>
            <a:r>
              <a:rPr lang="nl-BE" sz="1698" i="1">
                <a:latin typeface="Avenir Next LT Pro Light" panose="020B0304020202020204" pitchFamily="34" charset="0"/>
              </a:rPr>
              <a:t/>
            </a:r>
            <a:br>
              <a:rPr lang="nl-BE" sz="1698" i="1">
                <a:latin typeface="Avenir Next LT Pro Light" panose="020B0304020202020204" pitchFamily="34" charset="0"/>
              </a:rPr>
            </a:br>
            <a:endParaRPr lang="nl-BE" sz="1698" i="1">
              <a:latin typeface="Avenir Next LT Pro Light" panose="020B0304020202020204" pitchFamily="34" charset="0"/>
            </a:endParaRPr>
          </a:p>
        </p:txBody>
      </p:sp>
      <p:cxnSp>
        <p:nvCxnSpPr>
          <p:cNvPr id="11" name="Straight Connector 10">
            <a:extLst>
              <a:ext uri="{FF2B5EF4-FFF2-40B4-BE49-F238E27FC236}">
                <a16:creationId xmlns:a16="http://schemas.microsoft.com/office/drawing/2014/main" id="{B0D2AA15-3DF1-8443-91E4-B1CCC280A0F8}"/>
              </a:ext>
            </a:extLst>
          </p:cNvPr>
          <p:cNvCxnSpPr>
            <a:cxnSpLocks/>
          </p:cNvCxnSpPr>
          <p:nvPr/>
        </p:nvCxnSpPr>
        <p:spPr>
          <a:xfrm>
            <a:off x="1148860" y="2608956"/>
            <a:ext cx="0" cy="414778"/>
          </a:xfrm>
          <a:prstGeom prst="line">
            <a:avLst/>
          </a:prstGeom>
          <a:ln w="31750" cap="rnd">
            <a:solidFill>
              <a:srgbClr val="57585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7183BD2-67FA-1D42-ABB1-E91262560EA6}"/>
              </a:ext>
            </a:extLst>
          </p:cNvPr>
          <p:cNvCxnSpPr>
            <a:cxnSpLocks/>
          </p:cNvCxnSpPr>
          <p:nvPr/>
        </p:nvCxnSpPr>
        <p:spPr>
          <a:xfrm>
            <a:off x="1148860" y="3327729"/>
            <a:ext cx="0" cy="414778"/>
          </a:xfrm>
          <a:prstGeom prst="line">
            <a:avLst/>
          </a:prstGeom>
          <a:ln w="31750" cap="rnd">
            <a:solidFill>
              <a:srgbClr val="575856"/>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3C9C5849-0FA5-4AC0-8D43-BDF2F7565F56}"/>
              </a:ext>
            </a:extLst>
          </p:cNvPr>
          <p:cNvSpPr/>
          <p:nvPr/>
        </p:nvSpPr>
        <p:spPr>
          <a:xfrm>
            <a:off x="200449" y="379289"/>
            <a:ext cx="2568594" cy="58744"/>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endParaRPr lang="nl-BE" sz="1092">
              <a:solidFill>
                <a:srgbClr val="FFFFFF"/>
              </a:solidFill>
              <a:latin typeface="Calibri"/>
            </a:endParaRPr>
          </a:p>
        </p:txBody>
      </p:sp>
      <p:sp>
        <p:nvSpPr>
          <p:cNvPr id="14" name="Rectangle 13">
            <a:extLst>
              <a:ext uri="{FF2B5EF4-FFF2-40B4-BE49-F238E27FC236}">
                <a16:creationId xmlns:a16="http://schemas.microsoft.com/office/drawing/2014/main" id="{FB1C4C37-76E7-4F90-94EB-DBCFA88BDAA5}"/>
              </a:ext>
            </a:extLst>
          </p:cNvPr>
          <p:cNvSpPr/>
          <p:nvPr/>
        </p:nvSpPr>
        <p:spPr>
          <a:xfrm>
            <a:off x="135201" y="311080"/>
            <a:ext cx="1755894" cy="198131"/>
          </a:xfrm>
          <a:prstGeom prst="rect">
            <a:avLst/>
          </a:prstGeom>
        </p:spPr>
        <p:txBody>
          <a:bodyPr wrap="square">
            <a:spAutoFit/>
          </a:bodyPr>
          <a:lstStyle/>
          <a:p>
            <a:pPr marL="45438" defTabSz="554492">
              <a:lnSpc>
                <a:spcPts val="709"/>
              </a:lnSpc>
              <a:defRPr/>
            </a:pPr>
            <a:r>
              <a:rPr lang="nl-BE" sz="1213" spc="76">
                <a:solidFill>
                  <a:srgbClr val="565655"/>
                </a:solidFill>
                <a:latin typeface="Avenir Next LT Pro Light" panose="020B0304020202020204" pitchFamily="34" charset="0"/>
                <a:cs typeface="Avenir Next"/>
              </a:rPr>
              <a:t>ROUTEPLAN </a:t>
            </a:r>
            <a:r>
              <a:rPr lang="nl-BE" sz="1213" spc="64">
                <a:solidFill>
                  <a:srgbClr val="565655"/>
                </a:solidFill>
                <a:latin typeface="Avenir Next LT Pro Light" panose="020B0304020202020204" pitchFamily="34" charset="0"/>
                <a:cs typeface="Avenir Next"/>
              </a:rPr>
              <a:t>2030 </a:t>
            </a:r>
            <a:r>
              <a:rPr lang="nl-BE" sz="1213">
                <a:solidFill>
                  <a:srgbClr val="565655"/>
                </a:solidFill>
                <a:latin typeface="Avenir Next LT Pro Light" panose="020B0304020202020204" pitchFamily="34" charset="0"/>
                <a:cs typeface="Avenir Next"/>
              </a:rPr>
              <a:t>- </a:t>
            </a:r>
            <a:endParaRPr lang="nl-BE" sz="1213">
              <a:solidFill>
                <a:srgbClr val="575756"/>
              </a:solidFill>
              <a:latin typeface="Avenir Next LT Pro Light" panose="020B0304020202020204" pitchFamily="34" charset="0"/>
              <a:cs typeface="Avenir Next"/>
            </a:endParaRPr>
          </a:p>
        </p:txBody>
      </p:sp>
      <p:sp>
        <p:nvSpPr>
          <p:cNvPr id="15" name="Text Placeholder 10">
            <a:extLst>
              <a:ext uri="{FF2B5EF4-FFF2-40B4-BE49-F238E27FC236}">
                <a16:creationId xmlns:a16="http://schemas.microsoft.com/office/drawing/2014/main" id="{3BCB0151-4EE5-4E19-AD7D-51A85B4043E3}"/>
              </a:ext>
            </a:extLst>
          </p:cNvPr>
          <p:cNvSpPr txBox="1">
            <a:spLocks/>
          </p:cNvSpPr>
          <p:nvPr/>
        </p:nvSpPr>
        <p:spPr>
          <a:xfrm>
            <a:off x="1768469" y="238861"/>
            <a:ext cx="1231612" cy="186636"/>
          </a:xfrm>
          <a:prstGeom prst="rect">
            <a:avLst/>
          </a:prstGeom>
        </p:spPr>
        <p:txBody>
          <a:bodyPr/>
          <a:lstStyle>
            <a:lvl1pPr marL="0">
              <a:defRPr b="1" i="0">
                <a:latin typeface="Avenir Next" panose="020B0503020202020204" pitchFamily="34" charset="0"/>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554492"/>
            <a:r>
              <a:rPr lang="nl-BE" sz="1213">
                <a:solidFill>
                  <a:srgbClr val="575756"/>
                </a:solidFill>
              </a:rPr>
              <a:t>OPDRACHTEN</a:t>
            </a:r>
            <a:endParaRPr lang="en-BE" sz="1213">
              <a:solidFill>
                <a:srgbClr val="575756"/>
              </a:solidFill>
            </a:endParaRPr>
          </a:p>
        </p:txBody>
      </p:sp>
      <p:pic>
        <p:nvPicPr>
          <p:cNvPr id="16" name="Picture 15">
            <a:extLst>
              <a:ext uri="{FF2B5EF4-FFF2-40B4-BE49-F238E27FC236}">
                <a16:creationId xmlns:a16="http://schemas.microsoft.com/office/drawing/2014/main" id="{48242986-BE93-4C22-933B-2F615BF94380}"/>
              </a:ext>
            </a:extLst>
          </p:cNvPr>
          <p:cNvPicPr/>
          <p:nvPr/>
        </p:nvPicPr>
        <p:blipFill>
          <a:blip r:embed="rId3"/>
          <a:stretch>
            <a:fillRect/>
          </a:stretch>
        </p:blipFill>
        <p:spPr>
          <a:xfrm>
            <a:off x="10886789" y="286873"/>
            <a:ext cx="1007627" cy="462077"/>
          </a:xfrm>
          <a:prstGeom prst="rect">
            <a:avLst/>
          </a:prstGeom>
        </p:spPr>
      </p:pic>
      <p:sp>
        <p:nvSpPr>
          <p:cNvPr id="22" name="Title 1">
            <a:extLst>
              <a:ext uri="{FF2B5EF4-FFF2-40B4-BE49-F238E27FC236}">
                <a16:creationId xmlns:a16="http://schemas.microsoft.com/office/drawing/2014/main" id="{00CF70D3-962E-4A1E-8FB5-3D0FF08C33B7}"/>
              </a:ext>
            </a:extLst>
          </p:cNvPr>
          <p:cNvSpPr txBox="1">
            <a:spLocks/>
          </p:cNvSpPr>
          <p:nvPr/>
        </p:nvSpPr>
        <p:spPr>
          <a:xfrm>
            <a:off x="227616" y="777990"/>
            <a:ext cx="11649676" cy="1001742"/>
          </a:xfrm>
          <a:prstGeom prst="rect">
            <a:avLst/>
          </a:prstGeom>
        </p:spPr>
        <p:txBody>
          <a:bodyPr wrap="square" lIns="0" tIns="10915" rIns="0" bIns="0">
            <a:spAutoFit/>
          </a:bodyPr>
          <a:lstStyle>
            <a:lvl1pPr algn="ctr">
              <a:defRPr sz="4750" b="1" i="0">
                <a:solidFill>
                  <a:srgbClr val="565655"/>
                </a:solidFill>
                <a:latin typeface="Avenir Next"/>
                <a:ea typeface="+mj-ea"/>
                <a:cs typeface="Avenir Next"/>
              </a:defRPr>
            </a:lvl1pPr>
          </a:lstStyle>
          <a:p>
            <a:pPr defTabSz="554492"/>
            <a:r>
              <a:rPr lang="nl-BE" sz="3638" kern="0" spc="73">
                <a:solidFill>
                  <a:schemeClr val="accent3"/>
                </a:solidFill>
                <a:latin typeface="Avenir Next LT Pro" panose="020B0504020202020204" pitchFamily="34" charset="0"/>
              </a:rPr>
              <a:t>OV NEXT</a:t>
            </a:r>
            <a:br>
              <a:rPr lang="nl-BE" sz="3638" kern="0" spc="73">
                <a:solidFill>
                  <a:schemeClr val="accent3"/>
                </a:solidFill>
                <a:latin typeface="Avenir Next LT Pro" panose="020B0504020202020204" pitchFamily="34" charset="0"/>
              </a:rPr>
            </a:br>
            <a:r>
              <a:rPr lang="nl-BE" sz="2800" kern="0" spc="73">
                <a:solidFill>
                  <a:schemeClr val="accent3"/>
                </a:solidFill>
                <a:latin typeface="Avenir Next LT Pro" panose="020B0504020202020204" pitchFamily="34" charset="0"/>
              </a:rPr>
              <a:t>betrouwbaarheid &amp; korte reistijden</a:t>
            </a:r>
            <a:endParaRPr lang="nl-BE" sz="3638" kern="0">
              <a:solidFill>
                <a:schemeClr val="accent3"/>
              </a:solidFill>
              <a:latin typeface="Avenir Next LT Pro" panose="020B0504020202020204" pitchFamily="34" charset="0"/>
            </a:endParaRPr>
          </a:p>
        </p:txBody>
      </p:sp>
      <p:pic>
        <p:nvPicPr>
          <p:cNvPr id="23" name="Picture 22" descr="A picture containing object, lamp, mirror&#10;&#10;Description automatically generated">
            <a:extLst>
              <a:ext uri="{FF2B5EF4-FFF2-40B4-BE49-F238E27FC236}">
                <a16:creationId xmlns:a16="http://schemas.microsoft.com/office/drawing/2014/main" id="{F8FB5981-B7C0-430E-A6C3-B318D3C969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6501" y="850098"/>
            <a:ext cx="755767" cy="736598"/>
          </a:xfrm>
          <a:prstGeom prst="rect">
            <a:avLst/>
          </a:prstGeom>
        </p:spPr>
      </p:pic>
      <p:sp>
        <p:nvSpPr>
          <p:cNvPr id="26" name="TextBox 25">
            <a:extLst>
              <a:ext uri="{FF2B5EF4-FFF2-40B4-BE49-F238E27FC236}">
                <a16:creationId xmlns:a16="http://schemas.microsoft.com/office/drawing/2014/main" id="{29964414-B0B1-487C-B001-3D65655A1967}"/>
              </a:ext>
            </a:extLst>
          </p:cNvPr>
          <p:cNvSpPr txBox="1"/>
          <p:nvPr/>
        </p:nvSpPr>
        <p:spPr>
          <a:xfrm>
            <a:off x="1776173" y="990109"/>
            <a:ext cx="241266" cy="428259"/>
          </a:xfrm>
          <a:prstGeom prst="rect">
            <a:avLst/>
          </a:prstGeom>
          <a:noFill/>
        </p:spPr>
        <p:txBody>
          <a:bodyPr wrap="square" rtlCol="0">
            <a:spAutoFit/>
          </a:bodyPr>
          <a:lstStyle/>
          <a:p>
            <a:pPr defTabSz="554492"/>
            <a:r>
              <a:rPr lang="nl-NL" sz="2183">
                <a:solidFill>
                  <a:srgbClr val="575756"/>
                </a:solidFill>
                <a:latin typeface="Avenir Next LT Pro" panose="020B0504020202020204" pitchFamily="34" charset="0"/>
              </a:rPr>
              <a:t>0</a:t>
            </a:r>
            <a:endParaRPr lang="en-BE" sz="2183">
              <a:solidFill>
                <a:srgbClr val="575756"/>
              </a:solidFill>
              <a:latin typeface="Avenir Next LT Pro" panose="020B0504020202020204" pitchFamily="34" charset="0"/>
            </a:endParaRPr>
          </a:p>
        </p:txBody>
      </p:sp>
      <p:sp>
        <p:nvSpPr>
          <p:cNvPr id="2" name="Text Placeholder 2">
            <a:extLst>
              <a:ext uri="{FF2B5EF4-FFF2-40B4-BE49-F238E27FC236}">
                <a16:creationId xmlns:a16="http://schemas.microsoft.com/office/drawing/2014/main" id="{E50D4E55-0B3B-EEB7-60C3-B96364D530D6}"/>
              </a:ext>
            </a:extLst>
          </p:cNvPr>
          <p:cNvSpPr txBox="1">
            <a:spLocks/>
          </p:cNvSpPr>
          <p:nvPr/>
        </p:nvSpPr>
        <p:spPr>
          <a:xfrm>
            <a:off x="5903090" y="2234619"/>
            <a:ext cx="5729468" cy="2752961"/>
          </a:xfrm>
          <a:prstGeom prst="rect">
            <a:avLst/>
          </a:prstGeom>
        </p:spPr>
        <p:txBody>
          <a:bodyPr wrap="square" lIns="0" tIns="0" rIns="0" bIns="0">
            <a:noAutofit/>
          </a:bodyPr>
          <a:lstStyle>
            <a:lvl1pPr marL="433879" marR="0" indent="-433879" defTabSz="554492" eaLnBrk="1" fontAlgn="auto" latinLnBrk="0" hangingPunct="1">
              <a:lnSpc>
                <a:spcPts val="2983"/>
              </a:lnSpc>
              <a:spcBef>
                <a:spcPts val="728"/>
              </a:spcBef>
              <a:spcAft>
                <a:spcPts val="728"/>
              </a:spcAft>
              <a:buClrTx/>
              <a:buSzTx/>
              <a:buFontTx/>
              <a:buBlip>
                <a:blip r:embed="rId5"/>
              </a:buBlip>
              <a:tabLst/>
              <a:defRPr sz="2486" b="0" i="0">
                <a:solidFill>
                  <a:schemeClr val="tx1"/>
                </a:solidFill>
                <a:latin typeface="Avenir Next Medium" panose="020B0503020202020204" pitchFamily="34" charset="0"/>
                <a:ea typeface="+mn-ea"/>
                <a:cs typeface="+mn-cs"/>
              </a:defRPr>
            </a:lvl1pPr>
            <a:lvl2pPr marL="277246">
              <a:defRPr>
                <a:latin typeface="Avenir Next" panose="020B0503020202020204" pitchFamily="34" charset="0"/>
                <a:ea typeface="+mn-ea"/>
                <a:cs typeface="+mn-cs"/>
              </a:defRPr>
            </a:lvl2pPr>
            <a:lvl3pPr marL="554492">
              <a:defRPr>
                <a:latin typeface="Avenir Next" panose="020B0503020202020204" pitchFamily="34" charset="0"/>
                <a:ea typeface="+mn-ea"/>
                <a:cs typeface="+mn-cs"/>
              </a:defRPr>
            </a:lvl3pPr>
            <a:lvl4pPr marL="831738">
              <a:defRPr>
                <a:latin typeface="Avenir Next" panose="020B0503020202020204" pitchFamily="34" charset="0"/>
                <a:ea typeface="+mn-ea"/>
                <a:cs typeface="+mn-cs"/>
              </a:defRPr>
            </a:lvl4pPr>
            <a:lvl5pPr marL="1108984">
              <a:defRPr>
                <a:latin typeface="Avenir Next" panose="020B0503020202020204" pitchFamily="34" charset="0"/>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a:lstStyle>
          <a:p>
            <a:pPr>
              <a:lnSpc>
                <a:spcPct val="100000"/>
              </a:lnSpc>
            </a:pPr>
            <a:r>
              <a:rPr lang="nl-BE" sz="2183" b="1" kern="0">
                <a:latin typeface="Avenir Next LT Pro Light" panose="020B0304020202020204" pitchFamily="34" charset="0"/>
              </a:rPr>
              <a:t>Optimaliseren bestaande netwerken </a:t>
            </a:r>
            <a:r>
              <a:rPr lang="nl-BE" sz="2183" kern="0">
                <a:latin typeface="Avenir Next LT Pro Light" panose="020B0304020202020204" pitchFamily="34" charset="0"/>
              </a:rPr>
              <a:t>(o.a. metrokokers), met aandacht voor  impactmanagement</a:t>
            </a:r>
          </a:p>
          <a:p>
            <a:pPr>
              <a:lnSpc>
                <a:spcPct val="100000"/>
              </a:lnSpc>
            </a:pPr>
            <a:r>
              <a:rPr lang="nl-BE" sz="2183" b="1" kern="0">
                <a:latin typeface="Avenir Next LT Pro Light" panose="020B0304020202020204" pitchFamily="34" charset="0"/>
              </a:rPr>
              <a:t>Frequentie</a:t>
            </a:r>
            <a:r>
              <a:rPr lang="nl-BE" sz="2183" kern="0">
                <a:latin typeface="Avenir Next LT Pro Light" panose="020B0304020202020204" pitchFamily="34" charset="0"/>
              </a:rPr>
              <a:t> verhogen </a:t>
            </a:r>
          </a:p>
          <a:p>
            <a:pPr>
              <a:lnSpc>
                <a:spcPct val="100000"/>
              </a:lnSpc>
            </a:pPr>
            <a:r>
              <a:rPr lang="nl-BE" sz="2183" b="1" kern="0">
                <a:latin typeface="Avenir Next LT Pro Light" panose="020B0304020202020204" pitchFamily="34" charset="0"/>
              </a:rPr>
              <a:t>Snelheid</a:t>
            </a:r>
            <a:r>
              <a:rPr lang="nl-BE" sz="2183" kern="0">
                <a:latin typeface="Avenir Next LT Pro Light" panose="020B0304020202020204" pitchFamily="34" charset="0"/>
              </a:rPr>
              <a:t> verhogen (doorstroming M-lijnen &amp; HOV)</a:t>
            </a:r>
          </a:p>
          <a:p>
            <a:pPr marL="0" indent="0">
              <a:lnSpc>
                <a:spcPct val="100000"/>
              </a:lnSpc>
              <a:buFontTx/>
              <a:buNone/>
            </a:pPr>
            <a:r>
              <a:rPr lang="nl-BE" sz="1698" i="1" kern="0">
                <a:latin typeface="Avenir Next LT Pro Light" panose="020B0304020202020204" pitchFamily="34" charset="0"/>
              </a:rPr>
              <a:t/>
            </a:r>
            <a:br>
              <a:rPr lang="nl-BE" sz="1698" i="1" kern="0">
                <a:latin typeface="Avenir Next LT Pro Light" panose="020B0304020202020204" pitchFamily="34" charset="0"/>
              </a:rPr>
            </a:br>
            <a:endParaRPr lang="nl-BE" sz="1698" i="1" kern="0">
              <a:latin typeface="Avenir Next LT Pro Light" panose="020B0304020202020204" pitchFamily="34" charset="0"/>
            </a:endParaRPr>
          </a:p>
        </p:txBody>
      </p:sp>
      <p:cxnSp>
        <p:nvCxnSpPr>
          <p:cNvPr id="3" name="Straight Connector 28">
            <a:extLst>
              <a:ext uri="{FF2B5EF4-FFF2-40B4-BE49-F238E27FC236}">
                <a16:creationId xmlns:a16="http://schemas.microsoft.com/office/drawing/2014/main" id="{F289E178-04BD-3C5B-C63C-A3682B36CE60}"/>
              </a:ext>
            </a:extLst>
          </p:cNvPr>
          <p:cNvCxnSpPr>
            <a:cxnSpLocks/>
          </p:cNvCxnSpPr>
          <p:nvPr/>
        </p:nvCxnSpPr>
        <p:spPr>
          <a:xfrm>
            <a:off x="6000581" y="2518421"/>
            <a:ext cx="0" cy="881093"/>
          </a:xfrm>
          <a:prstGeom prst="line">
            <a:avLst/>
          </a:prstGeom>
          <a:ln w="31750" cap="rnd">
            <a:solidFill>
              <a:srgbClr val="575856"/>
            </a:solidFill>
          </a:ln>
        </p:spPr>
        <p:style>
          <a:lnRef idx="1">
            <a:schemeClr val="accent1"/>
          </a:lnRef>
          <a:fillRef idx="0">
            <a:schemeClr val="accent1"/>
          </a:fillRef>
          <a:effectRef idx="0">
            <a:schemeClr val="accent1"/>
          </a:effectRef>
          <a:fontRef idx="minor">
            <a:schemeClr val="tx1"/>
          </a:fontRef>
        </p:style>
      </p:cxnSp>
      <p:cxnSp>
        <p:nvCxnSpPr>
          <p:cNvPr id="5" name="Straight Connector 28">
            <a:extLst>
              <a:ext uri="{FF2B5EF4-FFF2-40B4-BE49-F238E27FC236}">
                <a16:creationId xmlns:a16="http://schemas.microsoft.com/office/drawing/2014/main" id="{ADCC3E39-7E8D-5D9D-6BDB-2C316B58C81E}"/>
              </a:ext>
            </a:extLst>
          </p:cNvPr>
          <p:cNvCxnSpPr>
            <a:cxnSpLocks/>
          </p:cNvCxnSpPr>
          <p:nvPr/>
        </p:nvCxnSpPr>
        <p:spPr>
          <a:xfrm>
            <a:off x="5993905" y="3698274"/>
            <a:ext cx="0" cy="234363"/>
          </a:xfrm>
          <a:prstGeom prst="line">
            <a:avLst/>
          </a:prstGeom>
          <a:ln w="31750" cap="rnd">
            <a:solidFill>
              <a:srgbClr val="575856"/>
            </a:solidFill>
          </a:ln>
        </p:spPr>
        <p:style>
          <a:lnRef idx="1">
            <a:schemeClr val="accent1"/>
          </a:lnRef>
          <a:fillRef idx="0">
            <a:schemeClr val="accent1"/>
          </a:fillRef>
          <a:effectRef idx="0">
            <a:schemeClr val="accent1"/>
          </a:effectRef>
          <a:fontRef idx="minor">
            <a:schemeClr val="tx1"/>
          </a:fontRef>
        </p:style>
      </p:cxnSp>
      <p:sp>
        <p:nvSpPr>
          <p:cNvPr id="9" name="object 7">
            <a:extLst>
              <a:ext uri="{FF2B5EF4-FFF2-40B4-BE49-F238E27FC236}">
                <a16:creationId xmlns:a16="http://schemas.microsoft.com/office/drawing/2014/main" id="{38D70C8C-3466-A6DC-9C77-7D2DEF213E3D}"/>
              </a:ext>
            </a:extLst>
          </p:cNvPr>
          <p:cNvSpPr txBox="1"/>
          <p:nvPr/>
        </p:nvSpPr>
        <p:spPr>
          <a:xfrm>
            <a:off x="1447698" y="5267620"/>
            <a:ext cx="4550808" cy="627736"/>
          </a:xfrm>
          <a:prstGeom prst="rect">
            <a:avLst/>
          </a:prstGeom>
        </p:spPr>
        <p:txBody>
          <a:bodyPr vert="horz" wrap="square" lIns="0" tIns="12065" rIns="0" bIns="0" rtlCol="0">
            <a:spAutoFit/>
          </a:bodyPr>
          <a:lstStyle>
            <a:defPPr>
              <a:defRPr lang="en-BE"/>
            </a:defPPr>
            <a:lvl1pPr marL="12700" algn="ctr">
              <a:spcBef>
                <a:spcPts val="95"/>
              </a:spcBef>
              <a:defRPr sz="3600" b="1" spc="-65">
                <a:latin typeface="Avenir Next LT Pro Light" panose="020B0304020202020204" pitchFamily="34" charset="0"/>
              </a:defRPr>
            </a:lvl1pPr>
          </a:lstStyle>
          <a:p>
            <a:pPr algn="l"/>
            <a:r>
              <a:rPr lang="nl-BE" sz="2000"/>
              <a:t>Snelheid</a:t>
            </a:r>
            <a:r>
              <a:rPr lang="nl-BE" sz="2000" b="0"/>
              <a:t> : min. 25 km/u urbane zone &amp; halte-afstand ca. 600 m</a:t>
            </a:r>
          </a:p>
        </p:txBody>
      </p:sp>
      <p:pic>
        <p:nvPicPr>
          <p:cNvPr id="10" name="Picture 27" descr="A picture containing object, clock, drawing&#10;&#10;Description automatically generated">
            <a:extLst>
              <a:ext uri="{FF2B5EF4-FFF2-40B4-BE49-F238E27FC236}">
                <a16:creationId xmlns:a16="http://schemas.microsoft.com/office/drawing/2014/main" id="{4D72D656-F04F-1F06-D02A-1975E3A80A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948" y="5288362"/>
            <a:ext cx="733427" cy="709380"/>
          </a:xfrm>
          <a:prstGeom prst="rect">
            <a:avLst/>
          </a:prstGeom>
        </p:spPr>
      </p:pic>
      <p:sp>
        <p:nvSpPr>
          <p:cNvPr id="27" name="object 10">
            <a:extLst>
              <a:ext uri="{FF2B5EF4-FFF2-40B4-BE49-F238E27FC236}">
                <a16:creationId xmlns:a16="http://schemas.microsoft.com/office/drawing/2014/main" id="{B2AF441A-B80E-AF79-A766-9D9658C55D4F}"/>
              </a:ext>
            </a:extLst>
          </p:cNvPr>
          <p:cNvSpPr txBox="1"/>
          <p:nvPr/>
        </p:nvSpPr>
        <p:spPr>
          <a:xfrm>
            <a:off x="1447697" y="6006471"/>
            <a:ext cx="4550807" cy="640560"/>
          </a:xfrm>
          <a:prstGeom prst="rect">
            <a:avLst/>
          </a:prstGeom>
        </p:spPr>
        <p:txBody>
          <a:bodyPr vert="horz" wrap="square" lIns="0" tIns="12065" rIns="0" bIns="0" rtlCol="0">
            <a:spAutoFit/>
          </a:bodyPr>
          <a:lstStyle>
            <a:defPPr>
              <a:defRPr lang="en-BE"/>
            </a:defPPr>
            <a:lvl1pPr marL="12700" algn="ctr">
              <a:spcBef>
                <a:spcPts val="95"/>
              </a:spcBef>
              <a:defRPr sz="3600" b="1" spc="-65">
                <a:latin typeface="Avenir Next LT Pro Light" panose="020B0304020202020204" pitchFamily="34" charset="0"/>
              </a:defRPr>
            </a:lvl1pPr>
          </a:lstStyle>
          <a:p>
            <a:pPr algn="l"/>
            <a:r>
              <a:rPr lang="nl-BE" sz="2000"/>
              <a:t>F</a:t>
            </a:r>
            <a:r>
              <a:rPr sz="2000" err="1"/>
              <a:t>requentie</a:t>
            </a:r>
            <a:r>
              <a:rPr lang="nl-NL" sz="2000" b="0"/>
              <a:t>: elke 6’ M-tram in de spits &amp; min. elk halfuur trein </a:t>
            </a:r>
            <a:r>
              <a:rPr lang="nl-NL" sz="2000" b="0" err="1"/>
              <a:t>voorstadsnet</a:t>
            </a:r>
            <a:endParaRPr lang="nl-NL" sz="2000" b="0"/>
          </a:p>
        </p:txBody>
      </p:sp>
      <p:pic>
        <p:nvPicPr>
          <p:cNvPr id="30" name="Picture 32" descr="A picture containing object, clock, drawing&#10;&#10;Description automatically generated">
            <a:extLst>
              <a:ext uri="{FF2B5EF4-FFF2-40B4-BE49-F238E27FC236}">
                <a16:creationId xmlns:a16="http://schemas.microsoft.com/office/drawing/2014/main" id="{466215D0-F714-0BDF-2FD6-935798CB4D9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3948" y="6006471"/>
            <a:ext cx="733427" cy="701365"/>
          </a:xfrm>
          <a:prstGeom prst="rect">
            <a:avLst/>
          </a:prstGeom>
        </p:spPr>
      </p:pic>
      <p:pic>
        <p:nvPicPr>
          <p:cNvPr id="31" name="Picture 31" descr="A picture containing drawing, clock&#10;&#10;Description automatically generated">
            <a:extLst>
              <a:ext uri="{FF2B5EF4-FFF2-40B4-BE49-F238E27FC236}">
                <a16:creationId xmlns:a16="http://schemas.microsoft.com/office/drawing/2014/main" id="{F9C627C8-367D-BA8C-A88C-CC0D4F44ED1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28890" y="5241206"/>
            <a:ext cx="765299" cy="740207"/>
          </a:xfrm>
          <a:prstGeom prst="rect">
            <a:avLst/>
          </a:prstGeom>
        </p:spPr>
      </p:pic>
      <p:sp>
        <p:nvSpPr>
          <p:cNvPr id="32" name="object 7">
            <a:extLst>
              <a:ext uri="{FF2B5EF4-FFF2-40B4-BE49-F238E27FC236}">
                <a16:creationId xmlns:a16="http://schemas.microsoft.com/office/drawing/2014/main" id="{D6170C93-A53B-4BF7-0318-63F5253CF262}"/>
              </a:ext>
            </a:extLst>
          </p:cNvPr>
          <p:cNvSpPr txBox="1"/>
          <p:nvPr/>
        </p:nvSpPr>
        <p:spPr>
          <a:xfrm>
            <a:off x="7462472" y="5239375"/>
            <a:ext cx="4550808" cy="935513"/>
          </a:xfrm>
          <a:prstGeom prst="rect">
            <a:avLst/>
          </a:prstGeom>
        </p:spPr>
        <p:txBody>
          <a:bodyPr vert="horz" wrap="square" lIns="0" tIns="12065" rIns="0" bIns="0" rtlCol="0">
            <a:spAutoFit/>
          </a:bodyPr>
          <a:lstStyle>
            <a:defPPr>
              <a:defRPr lang="en-BE"/>
            </a:defPPr>
            <a:lvl1pPr marL="12700" algn="ctr">
              <a:spcBef>
                <a:spcPts val="95"/>
              </a:spcBef>
              <a:defRPr sz="3600" b="1" spc="-65">
                <a:latin typeface="Avenir Next LT Pro Light" panose="020B0304020202020204" pitchFamily="34" charset="0"/>
              </a:defRPr>
            </a:lvl1pPr>
          </a:lstStyle>
          <a:p>
            <a:pPr algn="l"/>
            <a:r>
              <a:rPr lang="nl-NL" sz="2000"/>
              <a:t>Betrouwbaarheid</a:t>
            </a:r>
            <a:r>
              <a:rPr lang="nl-NL" sz="2000" b="0"/>
              <a:t>: 90% van ritten vertrekt niet meer dan 2 minuten later aan knooppunt</a:t>
            </a:r>
          </a:p>
        </p:txBody>
      </p:sp>
    </p:spTree>
    <p:extLst>
      <p:ext uri="{BB962C8B-B14F-4D97-AF65-F5344CB8AC3E}">
        <p14:creationId xmlns:p14="http://schemas.microsoft.com/office/powerpoint/2010/main" val="12157412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obi_001_kaarten_OV_5_overzicht" descr="Mobi_001_kaarten_OV_5_overzicht">
            <a:hlinkClick r:id="" action="ppaction://media"/>
            <a:extLst>
              <a:ext uri="{FF2B5EF4-FFF2-40B4-BE49-F238E27FC236}">
                <a16:creationId xmlns:a16="http://schemas.microsoft.com/office/drawing/2014/main" id="{4F127D38-62B0-A64C-8C9B-2CB1F7B7F467}"/>
              </a:ext>
            </a:extLst>
          </p:cNvPr>
          <p:cNvPicPr>
            <a:picLocks noChangeAspect="1"/>
          </p:cNvPicPr>
          <p:nvPr>
            <a:videoFile r:link="rId1"/>
            <p:extLst>
              <p:ext uri="{DAA4B4D4-6D71-4841-9C94-3DE7FCFB9230}">
                <p14:media xmlns:p14="http://schemas.microsoft.com/office/powerpoint/2010/main" r:embed="rId2">
                  <p14:trim st="7811"/>
                </p14:media>
              </p:ext>
            </p:extLst>
          </p:nvPr>
        </p:nvPicPr>
        <p:blipFill>
          <a:blip r:embed="rId5"/>
          <a:stretch>
            <a:fillRect/>
          </a:stretch>
        </p:blipFill>
        <p:spPr>
          <a:xfrm>
            <a:off x="428" y="0"/>
            <a:ext cx="12191144" cy="6858000"/>
          </a:xfrm>
          <a:prstGeom prst="rect">
            <a:avLst/>
          </a:prstGeom>
        </p:spPr>
      </p:pic>
      <p:pic>
        <p:nvPicPr>
          <p:cNvPr id="12" name="Picture 11">
            <a:extLst>
              <a:ext uri="{FF2B5EF4-FFF2-40B4-BE49-F238E27FC236}">
                <a16:creationId xmlns:a16="http://schemas.microsoft.com/office/drawing/2014/main" id="{07C65253-5981-4653-A18D-8F9C835087D6}"/>
              </a:ext>
            </a:extLst>
          </p:cNvPr>
          <p:cNvPicPr/>
          <p:nvPr/>
        </p:nvPicPr>
        <p:blipFill>
          <a:blip r:embed="rId6"/>
          <a:stretch>
            <a:fillRect/>
          </a:stretch>
        </p:blipFill>
        <p:spPr>
          <a:xfrm>
            <a:off x="10886789" y="286873"/>
            <a:ext cx="1007627" cy="462077"/>
          </a:xfrm>
          <a:prstGeom prst="rect">
            <a:avLst/>
          </a:prstGeom>
        </p:spPr>
      </p:pic>
      <p:sp>
        <p:nvSpPr>
          <p:cNvPr id="9" name="Rectangle 8">
            <a:extLst>
              <a:ext uri="{FF2B5EF4-FFF2-40B4-BE49-F238E27FC236}">
                <a16:creationId xmlns:a16="http://schemas.microsoft.com/office/drawing/2014/main" id="{9DB778E0-2B07-48A3-A2AC-703CCCDC7CB9}"/>
              </a:ext>
            </a:extLst>
          </p:cNvPr>
          <p:cNvSpPr/>
          <p:nvPr/>
        </p:nvSpPr>
        <p:spPr>
          <a:xfrm>
            <a:off x="200449" y="379289"/>
            <a:ext cx="1505815" cy="58744"/>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endParaRPr lang="nl-BE" sz="1092">
              <a:solidFill>
                <a:srgbClr val="FFFFFF"/>
              </a:solidFill>
              <a:latin typeface="Calibri" panose="020F0502020204030204"/>
            </a:endParaRPr>
          </a:p>
        </p:txBody>
      </p:sp>
      <p:sp>
        <p:nvSpPr>
          <p:cNvPr id="13" name="Rectangle 12">
            <a:extLst>
              <a:ext uri="{FF2B5EF4-FFF2-40B4-BE49-F238E27FC236}">
                <a16:creationId xmlns:a16="http://schemas.microsoft.com/office/drawing/2014/main" id="{8073153B-D467-4A32-8854-DC9C7B5A708C}"/>
              </a:ext>
            </a:extLst>
          </p:cNvPr>
          <p:cNvSpPr/>
          <p:nvPr/>
        </p:nvSpPr>
        <p:spPr>
          <a:xfrm>
            <a:off x="135200" y="286874"/>
            <a:ext cx="3713785" cy="198131"/>
          </a:xfrm>
          <a:prstGeom prst="rect">
            <a:avLst/>
          </a:prstGeom>
        </p:spPr>
        <p:txBody>
          <a:bodyPr wrap="square">
            <a:spAutoFit/>
          </a:bodyPr>
          <a:lstStyle/>
          <a:p>
            <a:pPr marL="45438" defTabSz="554492">
              <a:lnSpc>
                <a:spcPts val="709"/>
              </a:lnSpc>
              <a:defRPr/>
            </a:pPr>
            <a:r>
              <a:rPr lang="nl-BE" sz="1213" spc="76">
                <a:solidFill>
                  <a:srgbClr val="565655"/>
                </a:solidFill>
                <a:latin typeface="Avenir Next LT Pro Light" panose="020B0304020202020204" pitchFamily="34" charset="0"/>
                <a:cs typeface="Avenir Next"/>
              </a:rPr>
              <a:t>ROUTEPLAN </a:t>
            </a:r>
            <a:r>
              <a:rPr lang="nl-BE" sz="1213" spc="64">
                <a:solidFill>
                  <a:srgbClr val="565655"/>
                </a:solidFill>
                <a:latin typeface="Avenir Next LT Pro Light" panose="020B0304020202020204" pitchFamily="34" charset="0"/>
                <a:cs typeface="Avenir Next"/>
              </a:rPr>
              <a:t>2030 - OPDRACHTEN</a:t>
            </a:r>
            <a:r>
              <a:rPr lang="nl-BE" sz="1213">
                <a:solidFill>
                  <a:srgbClr val="565655"/>
                </a:solidFill>
                <a:latin typeface="Avenir Next LT Pro Light" panose="020B0304020202020204" pitchFamily="34" charset="0"/>
                <a:cs typeface="Avenir Next"/>
              </a:rPr>
              <a:t> </a:t>
            </a:r>
            <a:endParaRPr lang="nl-BE" sz="1213">
              <a:solidFill>
                <a:srgbClr val="575756"/>
              </a:solidFill>
              <a:latin typeface="Avenir Next LT Pro Light" panose="020B0304020202020204" pitchFamily="34" charset="0"/>
              <a:cs typeface="Avenir Next"/>
            </a:endParaRPr>
          </a:p>
        </p:txBody>
      </p:sp>
      <p:sp>
        <p:nvSpPr>
          <p:cNvPr id="2" name="Title 1">
            <a:extLst>
              <a:ext uri="{FF2B5EF4-FFF2-40B4-BE49-F238E27FC236}">
                <a16:creationId xmlns:a16="http://schemas.microsoft.com/office/drawing/2014/main" id="{9415D33F-37D9-05D7-A32A-A91EDE23E035}"/>
              </a:ext>
            </a:extLst>
          </p:cNvPr>
          <p:cNvSpPr txBox="1">
            <a:spLocks/>
          </p:cNvSpPr>
          <p:nvPr/>
        </p:nvSpPr>
        <p:spPr>
          <a:xfrm>
            <a:off x="419001" y="1113899"/>
            <a:ext cx="4833482" cy="1690520"/>
          </a:xfrm>
          <a:prstGeom prst="rect">
            <a:avLst/>
          </a:prstGeom>
        </p:spPr>
        <p:txBody>
          <a:bodyPr wrap="square" lIns="0" tIns="10915" rIns="0" bIns="0">
            <a:spAutoFit/>
          </a:bodyPr>
          <a:lstStyle>
            <a:lvl1pPr algn="ctr">
              <a:defRPr sz="4750" b="1" i="0">
                <a:solidFill>
                  <a:srgbClr val="565655"/>
                </a:solidFill>
                <a:latin typeface="Avenir Next"/>
                <a:ea typeface="+mj-ea"/>
                <a:cs typeface="Avenir Next"/>
              </a:defRPr>
            </a:lvl1pPr>
          </a:lstStyle>
          <a:p>
            <a:pPr defTabSz="554492"/>
            <a:r>
              <a:rPr lang="nl-BE" sz="3638" b="0" kern="0" spc="73">
                <a:solidFill>
                  <a:schemeClr val="bg1"/>
                </a:solidFill>
                <a:latin typeface="Avenir Next LT Pro" panose="020B0504020202020204" pitchFamily="34" charset="0"/>
              </a:rPr>
              <a:t>OV NEXT</a:t>
            </a:r>
            <a:br>
              <a:rPr lang="nl-BE" sz="3638" b="0" kern="0" spc="73">
                <a:solidFill>
                  <a:schemeClr val="bg1"/>
                </a:solidFill>
                <a:latin typeface="Avenir Next LT Pro" panose="020B0504020202020204" pitchFamily="34" charset="0"/>
              </a:rPr>
            </a:br>
            <a:r>
              <a:rPr lang="nl-BE" sz="3638" b="0" kern="0" spc="73">
                <a:solidFill>
                  <a:schemeClr val="bg1"/>
                </a:solidFill>
                <a:latin typeface="Avenir Next LT Pro" panose="020B0504020202020204" pitchFamily="34" charset="0"/>
              </a:rPr>
              <a:t>investeren om groei te faciliteren</a:t>
            </a:r>
            <a:endParaRPr lang="nl-BE" sz="3638" b="0" kern="0">
              <a:solidFill>
                <a:schemeClr val="bg1"/>
              </a:solidFill>
              <a:latin typeface="Avenir Next LT Pro" panose="020B0504020202020204" pitchFamily="34" charset="0"/>
            </a:endParaRPr>
          </a:p>
        </p:txBody>
      </p:sp>
      <p:pic>
        <p:nvPicPr>
          <p:cNvPr id="4" name="Picture 22" descr="A picture containing object, lamp, mirror&#10;&#10;Description automatically generated">
            <a:extLst>
              <a:ext uri="{FF2B5EF4-FFF2-40B4-BE49-F238E27FC236}">
                <a16:creationId xmlns:a16="http://schemas.microsoft.com/office/drawing/2014/main" id="{6A3F4B08-8CCE-2486-17CA-5618B763BC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4890" y="973888"/>
            <a:ext cx="755767" cy="736598"/>
          </a:xfrm>
          <a:prstGeom prst="rect">
            <a:avLst/>
          </a:prstGeom>
        </p:spPr>
      </p:pic>
      <p:sp>
        <p:nvSpPr>
          <p:cNvPr id="5" name="TextBox 25">
            <a:extLst>
              <a:ext uri="{FF2B5EF4-FFF2-40B4-BE49-F238E27FC236}">
                <a16:creationId xmlns:a16="http://schemas.microsoft.com/office/drawing/2014/main" id="{1F270159-D112-2D58-5210-0BF43DBB5B2D}"/>
              </a:ext>
            </a:extLst>
          </p:cNvPr>
          <p:cNvSpPr txBox="1"/>
          <p:nvPr/>
        </p:nvSpPr>
        <p:spPr>
          <a:xfrm>
            <a:off x="764562" y="1113899"/>
            <a:ext cx="241266" cy="428259"/>
          </a:xfrm>
          <a:prstGeom prst="rect">
            <a:avLst/>
          </a:prstGeom>
          <a:noFill/>
        </p:spPr>
        <p:txBody>
          <a:bodyPr wrap="square" rtlCol="0">
            <a:spAutoFit/>
          </a:bodyPr>
          <a:lstStyle/>
          <a:p>
            <a:pPr defTabSz="554492"/>
            <a:r>
              <a:rPr lang="nl-NL" sz="2183">
                <a:solidFill>
                  <a:srgbClr val="575756"/>
                </a:solidFill>
                <a:latin typeface="Avenir Next LT Pro" panose="020B0504020202020204" pitchFamily="34" charset="0"/>
              </a:rPr>
              <a:t>1</a:t>
            </a:r>
            <a:endParaRPr lang="en-BE" sz="2183">
              <a:solidFill>
                <a:srgbClr val="575756"/>
              </a:solidFill>
              <a:latin typeface="Avenir Next LT Pro" panose="020B0504020202020204" pitchFamily="34" charset="0"/>
            </a:endParaRPr>
          </a:p>
        </p:txBody>
      </p:sp>
      <p:sp>
        <p:nvSpPr>
          <p:cNvPr id="6" name="Text Placeholder 2">
            <a:extLst>
              <a:ext uri="{FF2B5EF4-FFF2-40B4-BE49-F238E27FC236}">
                <a16:creationId xmlns:a16="http://schemas.microsoft.com/office/drawing/2014/main" id="{15BB1E29-AC44-DF05-5918-B644AB9ACC8D}"/>
              </a:ext>
            </a:extLst>
          </p:cNvPr>
          <p:cNvSpPr txBox="1">
            <a:spLocks/>
          </p:cNvSpPr>
          <p:nvPr/>
        </p:nvSpPr>
        <p:spPr>
          <a:xfrm>
            <a:off x="302043" y="3454729"/>
            <a:ext cx="4301855" cy="2752961"/>
          </a:xfrm>
          <a:prstGeom prst="rect">
            <a:avLst/>
          </a:prstGeom>
        </p:spPr>
        <p:txBody>
          <a:bodyPr/>
          <a:lstStyle>
            <a:lvl1pPr marL="138623" indent="-138623" algn="l" defTabSz="554492" rtl="0" eaLnBrk="1" latinLnBrk="0" hangingPunct="1">
              <a:lnSpc>
                <a:spcPct val="90000"/>
              </a:lnSpc>
              <a:spcBef>
                <a:spcPts val="606"/>
              </a:spcBef>
              <a:buFont typeface="Arial" panose="020B0604020202020204" pitchFamily="34" charset="0"/>
              <a:buChar char="•"/>
              <a:defRPr sz="1698" kern="1200">
                <a:solidFill>
                  <a:schemeClr val="tx1"/>
                </a:solidFill>
                <a:latin typeface="+mn-lt"/>
                <a:ea typeface="+mn-ea"/>
                <a:cs typeface="+mn-cs"/>
              </a:defRPr>
            </a:lvl1pPr>
            <a:lvl2pPr marL="415869" indent="-138623" algn="l" defTabSz="554492" rtl="0" eaLnBrk="1" latinLnBrk="0" hangingPunct="1">
              <a:lnSpc>
                <a:spcPct val="90000"/>
              </a:lnSpc>
              <a:spcBef>
                <a:spcPts val="303"/>
              </a:spcBef>
              <a:buFont typeface="Arial" panose="020B0604020202020204" pitchFamily="34" charset="0"/>
              <a:buChar char="•"/>
              <a:defRPr sz="1455" kern="1200">
                <a:solidFill>
                  <a:schemeClr val="tx1"/>
                </a:solidFill>
                <a:latin typeface="+mn-lt"/>
                <a:ea typeface="+mn-ea"/>
                <a:cs typeface="+mn-cs"/>
              </a:defRPr>
            </a:lvl2pPr>
            <a:lvl3pPr marL="693115" indent="-138623" algn="l" defTabSz="554492" rtl="0" eaLnBrk="1" latinLnBrk="0" hangingPunct="1">
              <a:lnSpc>
                <a:spcPct val="90000"/>
              </a:lnSpc>
              <a:spcBef>
                <a:spcPts val="303"/>
              </a:spcBef>
              <a:buFont typeface="Arial" panose="020B0604020202020204" pitchFamily="34" charset="0"/>
              <a:buChar char="•"/>
              <a:defRPr sz="1213" kern="1200">
                <a:solidFill>
                  <a:schemeClr val="tx1"/>
                </a:solidFill>
                <a:latin typeface="+mn-lt"/>
                <a:ea typeface="+mn-ea"/>
                <a:cs typeface="+mn-cs"/>
              </a:defRPr>
            </a:lvl3pPr>
            <a:lvl4pPr marL="970361"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4pPr>
            <a:lvl5pPr marL="1247607"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a:lstStyle>
          <a:p>
            <a:pPr>
              <a:lnSpc>
                <a:spcPct val="100000"/>
              </a:lnSpc>
            </a:pPr>
            <a:r>
              <a:rPr lang="nl-BE" sz="2000">
                <a:solidFill>
                  <a:schemeClr val="bg1"/>
                </a:solidFill>
                <a:latin typeface="Avenir Next LT Pro Light" panose="020B0304020202020204" pitchFamily="34" charset="0"/>
              </a:rPr>
              <a:t>Ontbrekende tangenten (Ringspoor &amp; districtentram) en radialen (corridor Zuid &amp; Oost):</a:t>
            </a:r>
          </a:p>
          <a:p>
            <a:pPr lvl="1">
              <a:lnSpc>
                <a:spcPct val="100000"/>
              </a:lnSpc>
            </a:pPr>
            <a:r>
              <a:rPr lang="nl-BE" sz="1557">
                <a:solidFill>
                  <a:schemeClr val="bg1"/>
                </a:solidFill>
                <a:latin typeface="Avenir Next LT Pro Light" panose="020B0304020202020204" pitchFamily="34" charset="0"/>
              </a:rPr>
              <a:t>Opstart studie: haalbaarheid, tracé, inpassing projecten in ruimer toekomstbeeld &amp; netwerk, raming &amp; projectplanning (bv. al sneller exploiteren via HOV)</a:t>
            </a:r>
            <a:r>
              <a:rPr lang="nl-BE" sz="1697">
                <a:solidFill>
                  <a:schemeClr val="bg1"/>
                </a:solidFill>
                <a:latin typeface="Avenir Next LT Pro Light" panose="020B0304020202020204" pitchFamily="34" charset="0"/>
              </a:rPr>
              <a:t/>
            </a:r>
            <a:br>
              <a:rPr lang="nl-BE" sz="1697">
                <a:solidFill>
                  <a:schemeClr val="bg1"/>
                </a:solidFill>
                <a:latin typeface="Avenir Next LT Pro Light" panose="020B0304020202020204" pitchFamily="34" charset="0"/>
              </a:rPr>
            </a:br>
            <a:endParaRPr lang="nl-BE" sz="1697">
              <a:solidFill>
                <a:schemeClr val="bg1"/>
              </a:solidFill>
              <a:latin typeface="Avenir Next LT Pro Light" panose="020B0304020202020204" pitchFamily="34" charset="0"/>
            </a:endParaRPr>
          </a:p>
        </p:txBody>
      </p:sp>
    </p:spTree>
    <p:extLst>
      <p:ext uri="{BB962C8B-B14F-4D97-AF65-F5344CB8AC3E}">
        <p14:creationId xmlns:p14="http://schemas.microsoft.com/office/powerpoint/2010/main" val="2303918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3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7C65253-5981-4653-A18D-8F9C835087D6}"/>
              </a:ext>
            </a:extLst>
          </p:cNvPr>
          <p:cNvPicPr/>
          <p:nvPr/>
        </p:nvPicPr>
        <p:blipFill>
          <a:blip r:embed="rId3"/>
          <a:stretch>
            <a:fillRect/>
          </a:stretch>
        </p:blipFill>
        <p:spPr>
          <a:xfrm>
            <a:off x="10886789" y="286873"/>
            <a:ext cx="1007627" cy="462077"/>
          </a:xfrm>
          <a:prstGeom prst="rect">
            <a:avLst/>
          </a:prstGeom>
        </p:spPr>
      </p:pic>
      <p:sp>
        <p:nvSpPr>
          <p:cNvPr id="9" name="Rectangle 8">
            <a:extLst>
              <a:ext uri="{FF2B5EF4-FFF2-40B4-BE49-F238E27FC236}">
                <a16:creationId xmlns:a16="http://schemas.microsoft.com/office/drawing/2014/main" id="{9DB778E0-2B07-48A3-A2AC-703CCCDC7CB9}"/>
              </a:ext>
            </a:extLst>
          </p:cNvPr>
          <p:cNvSpPr/>
          <p:nvPr/>
        </p:nvSpPr>
        <p:spPr>
          <a:xfrm>
            <a:off x="200449" y="379289"/>
            <a:ext cx="1505815" cy="58744"/>
          </a:xfrm>
          <a:prstGeom prst="rect">
            <a:avLst/>
          </a:pr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92"/>
            <a:endParaRPr lang="nl-BE" sz="1092">
              <a:solidFill>
                <a:srgbClr val="FFFFFF"/>
              </a:solidFill>
              <a:latin typeface="Calibri" panose="020F0502020204030204"/>
            </a:endParaRPr>
          </a:p>
        </p:txBody>
      </p:sp>
      <p:pic>
        <p:nvPicPr>
          <p:cNvPr id="14" name="Afbeelding 13">
            <a:extLst>
              <a:ext uri="{FF2B5EF4-FFF2-40B4-BE49-F238E27FC236}">
                <a16:creationId xmlns:a16="http://schemas.microsoft.com/office/drawing/2014/main" id="{856D9FC9-7669-48FF-86A9-00B39FBAD44D}"/>
              </a:ext>
            </a:extLst>
          </p:cNvPr>
          <p:cNvPicPr>
            <a:picLocks noChangeAspect="1"/>
          </p:cNvPicPr>
          <p:nvPr/>
        </p:nvPicPr>
        <p:blipFill rotWithShape="1">
          <a:blip r:embed="rId4"/>
          <a:srcRect l="8652" t="5926" r="2873"/>
          <a:stretch/>
        </p:blipFill>
        <p:spPr>
          <a:xfrm>
            <a:off x="6435159" y="835274"/>
            <a:ext cx="5756841" cy="6022726"/>
          </a:xfrm>
          <a:prstGeom prst="rect">
            <a:avLst/>
          </a:prstGeom>
        </p:spPr>
      </p:pic>
      <p:sp>
        <p:nvSpPr>
          <p:cNvPr id="13" name="Rectangle 12">
            <a:extLst>
              <a:ext uri="{FF2B5EF4-FFF2-40B4-BE49-F238E27FC236}">
                <a16:creationId xmlns:a16="http://schemas.microsoft.com/office/drawing/2014/main" id="{8073153B-D467-4A32-8854-DC9C7B5A708C}"/>
              </a:ext>
            </a:extLst>
          </p:cNvPr>
          <p:cNvSpPr/>
          <p:nvPr/>
        </p:nvSpPr>
        <p:spPr>
          <a:xfrm>
            <a:off x="135200" y="286874"/>
            <a:ext cx="3713785" cy="198131"/>
          </a:xfrm>
          <a:prstGeom prst="rect">
            <a:avLst/>
          </a:prstGeom>
        </p:spPr>
        <p:txBody>
          <a:bodyPr wrap="square">
            <a:spAutoFit/>
          </a:bodyPr>
          <a:lstStyle/>
          <a:p>
            <a:pPr marL="45438" defTabSz="554492">
              <a:lnSpc>
                <a:spcPts val="709"/>
              </a:lnSpc>
              <a:defRPr/>
            </a:pPr>
            <a:r>
              <a:rPr lang="nl-BE" sz="1213" spc="76">
                <a:solidFill>
                  <a:srgbClr val="565655"/>
                </a:solidFill>
                <a:latin typeface="Avenir Next LT Pro Light" panose="020B0304020202020204" pitchFamily="34" charset="0"/>
                <a:cs typeface="Avenir Next"/>
              </a:rPr>
              <a:t>ROUTEPLAN </a:t>
            </a:r>
            <a:r>
              <a:rPr lang="nl-BE" sz="1213" spc="64">
                <a:solidFill>
                  <a:srgbClr val="565655"/>
                </a:solidFill>
                <a:latin typeface="Avenir Next LT Pro Light" panose="020B0304020202020204" pitchFamily="34" charset="0"/>
                <a:cs typeface="Avenir Next"/>
              </a:rPr>
              <a:t>2030 - OPDRACHTEN</a:t>
            </a:r>
            <a:r>
              <a:rPr lang="nl-BE" sz="1213">
                <a:solidFill>
                  <a:srgbClr val="565655"/>
                </a:solidFill>
                <a:latin typeface="Avenir Next LT Pro Light" panose="020B0304020202020204" pitchFamily="34" charset="0"/>
                <a:cs typeface="Avenir Next"/>
              </a:rPr>
              <a:t> </a:t>
            </a:r>
            <a:endParaRPr lang="nl-BE" sz="1213">
              <a:solidFill>
                <a:srgbClr val="575756"/>
              </a:solidFill>
              <a:latin typeface="Avenir Next LT Pro Light" panose="020B0304020202020204" pitchFamily="34" charset="0"/>
              <a:cs typeface="Avenir Next"/>
            </a:endParaRPr>
          </a:p>
        </p:txBody>
      </p:sp>
      <p:sp>
        <p:nvSpPr>
          <p:cNvPr id="2" name="Title 1">
            <a:extLst>
              <a:ext uri="{FF2B5EF4-FFF2-40B4-BE49-F238E27FC236}">
                <a16:creationId xmlns:a16="http://schemas.microsoft.com/office/drawing/2014/main" id="{9415D33F-37D9-05D7-A32A-A91EDE23E035}"/>
              </a:ext>
            </a:extLst>
          </p:cNvPr>
          <p:cNvSpPr txBox="1">
            <a:spLocks/>
          </p:cNvSpPr>
          <p:nvPr/>
        </p:nvSpPr>
        <p:spPr>
          <a:xfrm>
            <a:off x="419001" y="1113899"/>
            <a:ext cx="4833482" cy="1690520"/>
          </a:xfrm>
          <a:prstGeom prst="rect">
            <a:avLst/>
          </a:prstGeom>
        </p:spPr>
        <p:txBody>
          <a:bodyPr wrap="square" lIns="0" tIns="10915" rIns="0" bIns="0">
            <a:spAutoFit/>
          </a:bodyPr>
          <a:lstStyle>
            <a:lvl1pPr algn="ctr">
              <a:defRPr sz="4750" b="1" i="0">
                <a:solidFill>
                  <a:srgbClr val="565655"/>
                </a:solidFill>
                <a:latin typeface="Avenir Next"/>
                <a:ea typeface="+mj-ea"/>
                <a:cs typeface="Avenir Next"/>
              </a:defRPr>
            </a:lvl1pPr>
          </a:lstStyle>
          <a:p>
            <a:pPr defTabSz="554492"/>
            <a:r>
              <a:rPr lang="nl-BE" sz="3638" b="0" kern="0" spc="73">
                <a:solidFill>
                  <a:schemeClr val="bg1"/>
                </a:solidFill>
                <a:latin typeface="Avenir Next LT Pro" panose="020B0504020202020204" pitchFamily="34" charset="0"/>
              </a:rPr>
              <a:t>OV NEXT</a:t>
            </a:r>
            <a:br>
              <a:rPr lang="nl-BE" sz="3638" b="0" kern="0" spc="73">
                <a:solidFill>
                  <a:schemeClr val="bg1"/>
                </a:solidFill>
                <a:latin typeface="Avenir Next LT Pro" panose="020B0504020202020204" pitchFamily="34" charset="0"/>
              </a:rPr>
            </a:br>
            <a:r>
              <a:rPr lang="nl-BE" sz="3638" b="0" kern="0" spc="73">
                <a:solidFill>
                  <a:schemeClr val="bg1"/>
                </a:solidFill>
                <a:latin typeface="Avenir Next LT Pro" panose="020B0504020202020204" pitchFamily="34" charset="0"/>
              </a:rPr>
              <a:t>investeren om groei te faciliteren</a:t>
            </a:r>
            <a:endParaRPr lang="nl-BE" sz="3638" b="0" kern="0">
              <a:solidFill>
                <a:schemeClr val="bg1"/>
              </a:solidFill>
              <a:latin typeface="Avenir Next LT Pro" panose="020B0504020202020204" pitchFamily="34" charset="0"/>
            </a:endParaRPr>
          </a:p>
        </p:txBody>
      </p:sp>
      <p:pic>
        <p:nvPicPr>
          <p:cNvPr id="4" name="Picture 22" descr="A picture containing object, lamp, mirror&#10;&#10;Description automatically generated">
            <a:extLst>
              <a:ext uri="{FF2B5EF4-FFF2-40B4-BE49-F238E27FC236}">
                <a16:creationId xmlns:a16="http://schemas.microsoft.com/office/drawing/2014/main" id="{6A3F4B08-8CCE-2486-17CA-5618B763BC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4890" y="973888"/>
            <a:ext cx="755767" cy="736598"/>
          </a:xfrm>
          <a:prstGeom prst="rect">
            <a:avLst/>
          </a:prstGeom>
        </p:spPr>
      </p:pic>
      <p:sp>
        <p:nvSpPr>
          <p:cNvPr id="5" name="TextBox 25">
            <a:extLst>
              <a:ext uri="{FF2B5EF4-FFF2-40B4-BE49-F238E27FC236}">
                <a16:creationId xmlns:a16="http://schemas.microsoft.com/office/drawing/2014/main" id="{1F270159-D112-2D58-5210-0BF43DBB5B2D}"/>
              </a:ext>
            </a:extLst>
          </p:cNvPr>
          <p:cNvSpPr txBox="1"/>
          <p:nvPr/>
        </p:nvSpPr>
        <p:spPr>
          <a:xfrm>
            <a:off x="764562" y="1113899"/>
            <a:ext cx="241266" cy="428259"/>
          </a:xfrm>
          <a:prstGeom prst="rect">
            <a:avLst/>
          </a:prstGeom>
          <a:noFill/>
        </p:spPr>
        <p:txBody>
          <a:bodyPr wrap="square" rtlCol="0">
            <a:spAutoFit/>
          </a:bodyPr>
          <a:lstStyle/>
          <a:p>
            <a:pPr defTabSz="554492"/>
            <a:r>
              <a:rPr lang="nl-NL" sz="2183">
                <a:solidFill>
                  <a:srgbClr val="575756"/>
                </a:solidFill>
                <a:latin typeface="Avenir Next LT Pro" panose="020B0504020202020204" pitchFamily="34" charset="0"/>
              </a:rPr>
              <a:t>1</a:t>
            </a:r>
            <a:endParaRPr lang="en-BE" sz="2183">
              <a:solidFill>
                <a:srgbClr val="575756"/>
              </a:solidFill>
              <a:latin typeface="Avenir Next LT Pro" panose="020B0504020202020204" pitchFamily="34" charset="0"/>
            </a:endParaRPr>
          </a:p>
        </p:txBody>
      </p:sp>
      <p:sp>
        <p:nvSpPr>
          <p:cNvPr id="15" name="Rechthoek: afgeronde hoeken 14">
            <a:extLst>
              <a:ext uri="{FF2B5EF4-FFF2-40B4-BE49-F238E27FC236}">
                <a16:creationId xmlns:a16="http://schemas.microsoft.com/office/drawing/2014/main" id="{49AB6B48-2BE4-09F9-6098-7CF8401C7691}"/>
              </a:ext>
            </a:extLst>
          </p:cNvPr>
          <p:cNvSpPr/>
          <p:nvPr/>
        </p:nvSpPr>
        <p:spPr>
          <a:xfrm>
            <a:off x="808074" y="2955851"/>
            <a:ext cx="2393281" cy="6607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solidFill>
                  <a:schemeClr val="tx1"/>
                </a:solidFill>
                <a:latin typeface="Avenir Next LT Pro Light" panose="020B0304020202020204" pitchFamily="34" charset="0"/>
              </a:rPr>
              <a:t>Tangent Ringspoor</a:t>
            </a:r>
            <a:endParaRPr lang="nl-BE">
              <a:solidFill>
                <a:schemeClr val="tx1"/>
              </a:solidFill>
              <a:latin typeface="Avenir Next LT Pro Light" panose="020B0304020202020204" pitchFamily="34" charset="0"/>
            </a:endParaRPr>
          </a:p>
        </p:txBody>
      </p:sp>
      <p:cxnSp>
        <p:nvCxnSpPr>
          <p:cNvPr id="16" name="Rechte verbindingslijn 15">
            <a:extLst>
              <a:ext uri="{FF2B5EF4-FFF2-40B4-BE49-F238E27FC236}">
                <a16:creationId xmlns:a16="http://schemas.microsoft.com/office/drawing/2014/main" id="{10BFF812-BF4C-431C-EFDA-61325CC54662}"/>
              </a:ext>
            </a:extLst>
          </p:cNvPr>
          <p:cNvCxnSpPr>
            <a:cxnSpLocks/>
            <a:stCxn id="15" idx="3"/>
          </p:cNvCxnSpPr>
          <p:nvPr/>
        </p:nvCxnSpPr>
        <p:spPr>
          <a:xfrm>
            <a:off x="3201355" y="3286206"/>
            <a:ext cx="5126216" cy="1536165"/>
          </a:xfrm>
          <a:prstGeom prst="line">
            <a:avLst/>
          </a:prstGeom>
        </p:spPr>
        <p:style>
          <a:lnRef idx="3">
            <a:schemeClr val="accent1"/>
          </a:lnRef>
          <a:fillRef idx="0">
            <a:schemeClr val="accent1"/>
          </a:fillRef>
          <a:effectRef idx="2">
            <a:schemeClr val="accent1"/>
          </a:effectRef>
          <a:fontRef idx="minor">
            <a:schemeClr val="tx1"/>
          </a:fontRef>
        </p:style>
      </p:cxnSp>
      <p:sp>
        <p:nvSpPr>
          <p:cNvPr id="18" name="Rechthoek: afgeronde hoeken 17">
            <a:extLst>
              <a:ext uri="{FF2B5EF4-FFF2-40B4-BE49-F238E27FC236}">
                <a16:creationId xmlns:a16="http://schemas.microsoft.com/office/drawing/2014/main" id="{7ED25882-3551-6046-99FB-600F6B81D793}"/>
              </a:ext>
            </a:extLst>
          </p:cNvPr>
          <p:cNvSpPr/>
          <p:nvPr/>
        </p:nvSpPr>
        <p:spPr>
          <a:xfrm>
            <a:off x="808074" y="3767992"/>
            <a:ext cx="2393281" cy="6607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solidFill>
                  <a:schemeClr val="tx1"/>
                </a:solidFill>
                <a:latin typeface="Avenir Next LT Pro Light" panose="020B0304020202020204" pitchFamily="34" charset="0"/>
              </a:rPr>
              <a:t>Tangent Districtenlijn</a:t>
            </a:r>
            <a:endParaRPr lang="nl-BE">
              <a:solidFill>
                <a:schemeClr val="tx1"/>
              </a:solidFill>
              <a:latin typeface="Avenir Next LT Pro Light" panose="020B0304020202020204" pitchFamily="34" charset="0"/>
            </a:endParaRPr>
          </a:p>
        </p:txBody>
      </p:sp>
      <p:cxnSp>
        <p:nvCxnSpPr>
          <p:cNvPr id="19" name="Rechte verbindingslijn 18">
            <a:extLst>
              <a:ext uri="{FF2B5EF4-FFF2-40B4-BE49-F238E27FC236}">
                <a16:creationId xmlns:a16="http://schemas.microsoft.com/office/drawing/2014/main" id="{CD750132-DA86-DE52-3D73-761EA339FE04}"/>
              </a:ext>
            </a:extLst>
          </p:cNvPr>
          <p:cNvCxnSpPr>
            <a:cxnSpLocks/>
          </p:cNvCxnSpPr>
          <p:nvPr/>
        </p:nvCxnSpPr>
        <p:spPr>
          <a:xfrm>
            <a:off x="3201355" y="4098346"/>
            <a:ext cx="5626959" cy="1205812"/>
          </a:xfrm>
          <a:prstGeom prst="line">
            <a:avLst/>
          </a:prstGeom>
        </p:spPr>
        <p:style>
          <a:lnRef idx="3">
            <a:schemeClr val="accent1"/>
          </a:lnRef>
          <a:fillRef idx="0">
            <a:schemeClr val="accent1"/>
          </a:fillRef>
          <a:effectRef idx="2">
            <a:schemeClr val="accent1"/>
          </a:effectRef>
          <a:fontRef idx="minor">
            <a:schemeClr val="tx1"/>
          </a:fontRef>
        </p:style>
      </p:cxnSp>
      <p:sp>
        <p:nvSpPr>
          <p:cNvPr id="21" name="Rechthoek: afgeronde hoeken 20">
            <a:extLst>
              <a:ext uri="{FF2B5EF4-FFF2-40B4-BE49-F238E27FC236}">
                <a16:creationId xmlns:a16="http://schemas.microsoft.com/office/drawing/2014/main" id="{7BA1D275-9160-3CA1-57F3-68D88DF26795}"/>
              </a:ext>
            </a:extLst>
          </p:cNvPr>
          <p:cNvSpPr/>
          <p:nvPr/>
        </p:nvSpPr>
        <p:spPr>
          <a:xfrm>
            <a:off x="808074" y="4580133"/>
            <a:ext cx="2393281" cy="6607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solidFill>
                  <a:schemeClr val="tx1"/>
                </a:solidFill>
                <a:latin typeface="Avenir Next LT Pro Light" panose="020B0304020202020204" pitchFamily="34" charset="0"/>
              </a:rPr>
              <a:t>Radiaal Zuid naar P&amp;R UZA</a:t>
            </a:r>
            <a:endParaRPr lang="nl-BE">
              <a:solidFill>
                <a:schemeClr val="tx1"/>
              </a:solidFill>
              <a:latin typeface="Avenir Next LT Pro Light" panose="020B0304020202020204" pitchFamily="34" charset="0"/>
            </a:endParaRPr>
          </a:p>
        </p:txBody>
      </p:sp>
      <p:sp>
        <p:nvSpPr>
          <p:cNvPr id="22" name="Rechthoek: afgeronde hoeken 21">
            <a:extLst>
              <a:ext uri="{FF2B5EF4-FFF2-40B4-BE49-F238E27FC236}">
                <a16:creationId xmlns:a16="http://schemas.microsoft.com/office/drawing/2014/main" id="{D8D4F205-DFA9-ADCA-FBF1-5E625642EF0D}"/>
              </a:ext>
            </a:extLst>
          </p:cNvPr>
          <p:cNvSpPr/>
          <p:nvPr/>
        </p:nvSpPr>
        <p:spPr>
          <a:xfrm>
            <a:off x="808073" y="5392274"/>
            <a:ext cx="2393281" cy="6607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solidFill>
                  <a:schemeClr val="tx1"/>
                </a:solidFill>
                <a:latin typeface="Avenir Next LT Pro Light" panose="020B0304020202020204" pitchFamily="34" charset="0"/>
              </a:rPr>
              <a:t>Radiaal Oost naar P&amp;R Houtlaan </a:t>
            </a:r>
            <a:endParaRPr lang="nl-BE">
              <a:solidFill>
                <a:schemeClr val="tx1"/>
              </a:solidFill>
              <a:latin typeface="Avenir Next LT Pro Light" panose="020B0304020202020204" pitchFamily="34" charset="0"/>
            </a:endParaRPr>
          </a:p>
        </p:txBody>
      </p:sp>
      <p:cxnSp>
        <p:nvCxnSpPr>
          <p:cNvPr id="23" name="Rechte verbindingslijn 22">
            <a:extLst>
              <a:ext uri="{FF2B5EF4-FFF2-40B4-BE49-F238E27FC236}">
                <a16:creationId xmlns:a16="http://schemas.microsoft.com/office/drawing/2014/main" id="{7C1438BC-0A22-98D3-4AB9-9161301A0601}"/>
              </a:ext>
            </a:extLst>
          </p:cNvPr>
          <p:cNvCxnSpPr>
            <a:cxnSpLocks/>
          </p:cNvCxnSpPr>
          <p:nvPr/>
        </p:nvCxnSpPr>
        <p:spPr>
          <a:xfrm>
            <a:off x="3201354" y="4910486"/>
            <a:ext cx="5322160" cy="724025"/>
          </a:xfrm>
          <a:prstGeom prst="line">
            <a:avLst/>
          </a:prstGeom>
        </p:spPr>
        <p:style>
          <a:lnRef idx="3">
            <a:schemeClr val="accent1"/>
          </a:lnRef>
          <a:fillRef idx="0">
            <a:schemeClr val="accent1"/>
          </a:fillRef>
          <a:effectRef idx="2">
            <a:schemeClr val="accent1"/>
          </a:effectRef>
          <a:fontRef idx="minor">
            <a:schemeClr val="tx1"/>
          </a:fontRef>
        </p:style>
      </p:cxnSp>
      <p:cxnSp>
        <p:nvCxnSpPr>
          <p:cNvPr id="25" name="Rechte verbindingslijn 24">
            <a:extLst>
              <a:ext uri="{FF2B5EF4-FFF2-40B4-BE49-F238E27FC236}">
                <a16:creationId xmlns:a16="http://schemas.microsoft.com/office/drawing/2014/main" id="{3DFB54E5-7BD8-3572-2401-C580B4036B8C}"/>
              </a:ext>
            </a:extLst>
          </p:cNvPr>
          <p:cNvCxnSpPr>
            <a:cxnSpLocks/>
          </p:cNvCxnSpPr>
          <p:nvPr/>
        </p:nvCxnSpPr>
        <p:spPr>
          <a:xfrm flipV="1">
            <a:off x="3201355" y="4437539"/>
            <a:ext cx="6112224" cy="1275440"/>
          </a:xfrm>
          <a:prstGeom prst="line">
            <a:avLst/>
          </a:prstGeom>
        </p:spPr>
        <p:style>
          <a:lnRef idx="3">
            <a:schemeClr val="accent1"/>
          </a:lnRef>
          <a:fillRef idx="0">
            <a:schemeClr val="accent1"/>
          </a:fillRef>
          <a:effectRef idx="2">
            <a:schemeClr val="accent1"/>
          </a:effectRef>
          <a:fontRef idx="minor">
            <a:schemeClr val="tx1"/>
          </a:fontRef>
        </p:style>
      </p:cxnSp>
      <p:sp>
        <p:nvSpPr>
          <p:cNvPr id="27" name="Vrije vorm: vorm 26">
            <a:extLst>
              <a:ext uri="{FF2B5EF4-FFF2-40B4-BE49-F238E27FC236}">
                <a16:creationId xmlns:a16="http://schemas.microsoft.com/office/drawing/2014/main" id="{C47EB64D-D6FC-7B7E-16F6-D6AF70C14BAE}"/>
              </a:ext>
            </a:extLst>
          </p:cNvPr>
          <p:cNvSpPr/>
          <p:nvPr/>
        </p:nvSpPr>
        <p:spPr>
          <a:xfrm>
            <a:off x="8479961" y="4428701"/>
            <a:ext cx="696705" cy="696685"/>
          </a:xfrm>
          <a:custGeom>
            <a:avLst/>
            <a:gdLst>
              <a:gd name="connsiteX0" fmla="*/ 511648 w 696705"/>
              <a:gd name="connsiteY0" fmla="*/ 0 h 696685"/>
              <a:gd name="connsiteX1" fmla="*/ 642277 w 696705"/>
              <a:gd name="connsiteY1" fmla="*/ 54428 h 696685"/>
              <a:gd name="connsiteX2" fmla="*/ 664048 w 696705"/>
              <a:gd name="connsiteY2" fmla="*/ 87085 h 696685"/>
              <a:gd name="connsiteX3" fmla="*/ 674934 w 696705"/>
              <a:gd name="connsiteY3" fmla="*/ 141514 h 696685"/>
              <a:gd name="connsiteX4" fmla="*/ 685819 w 696705"/>
              <a:gd name="connsiteY4" fmla="*/ 174171 h 696685"/>
              <a:gd name="connsiteX5" fmla="*/ 696705 w 696705"/>
              <a:gd name="connsiteY5" fmla="*/ 217714 h 696685"/>
              <a:gd name="connsiteX6" fmla="*/ 685819 w 696705"/>
              <a:gd name="connsiteY6" fmla="*/ 370114 h 696685"/>
              <a:gd name="connsiteX7" fmla="*/ 653162 w 696705"/>
              <a:gd name="connsiteY7" fmla="*/ 424543 h 696685"/>
              <a:gd name="connsiteX8" fmla="*/ 587848 w 696705"/>
              <a:gd name="connsiteY8" fmla="*/ 522514 h 696685"/>
              <a:gd name="connsiteX9" fmla="*/ 566077 w 696705"/>
              <a:gd name="connsiteY9" fmla="*/ 566057 h 696685"/>
              <a:gd name="connsiteX10" fmla="*/ 522534 w 696705"/>
              <a:gd name="connsiteY10" fmla="*/ 598714 h 696685"/>
              <a:gd name="connsiteX11" fmla="*/ 489877 w 696705"/>
              <a:gd name="connsiteY11" fmla="*/ 620485 h 696685"/>
              <a:gd name="connsiteX12" fmla="*/ 446334 w 696705"/>
              <a:gd name="connsiteY12" fmla="*/ 653143 h 696685"/>
              <a:gd name="connsiteX13" fmla="*/ 359248 w 696705"/>
              <a:gd name="connsiteY13" fmla="*/ 685800 h 696685"/>
              <a:gd name="connsiteX14" fmla="*/ 261277 w 696705"/>
              <a:gd name="connsiteY14" fmla="*/ 696685 h 696685"/>
              <a:gd name="connsiteX15" fmla="*/ 108877 w 696705"/>
              <a:gd name="connsiteY15" fmla="*/ 631371 h 696685"/>
              <a:gd name="connsiteX16" fmla="*/ 76219 w 696705"/>
              <a:gd name="connsiteY16" fmla="*/ 598714 h 696685"/>
              <a:gd name="connsiteX17" fmla="*/ 19 w 696705"/>
              <a:gd name="connsiteY17" fmla="*/ 555171 h 69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96705" h="696685">
                <a:moveTo>
                  <a:pt x="511648" y="0"/>
                </a:moveTo>
                <a:cubicBezTo>
                  <a:pt x="564885" y="15210"/>
                  <a:pt x="599883" y="18090"/>
                  <a:pt x="642277" y="54428"/>
                </a:cubicBezTo>
                <a:cubicBezTo>
                  <a:pt x="652210" y="62942"/>
                  <a:pt x="656791" y="76199"/>
                  <a:pt x="664048" y="87085"/>
                </a:cubicBezTo>
                <a:cubicBezTo>
                  <a:pt x="667677" y="105228"/>
                  <a:pt x="670447" y="123564"/>
                  <a:pt x="674934" y="141514"/>
                </a:cubicBezTo>
                <a:cubicBezTo>
                  <a:pt x="677717" y="152646"/>
                  <a:pt x="682667" y="163138"/>
                  <a:pt x="685819" y="174171"/>
                </a:cubicBezTo>
                <a:cubicBezTo>
                  <a:pt x="689929" y="188556"/>
                  <a:pt x="693076" y="203200"/>
                  <a:pt x="696705" y="217714"/>
                </a:cubicBezTo>
                <a:cubicBezTo>
                  <a:pt x="693076" y="268514"/>
                  <a:pt x="696311" y="320277"/>
                  <a:pt x="685819" y="370114"/>
                </a:cubicBezTo>
                <a:cubicBezTo>
                  <a:pt x="681460" y="390818"/>
                  <a:pt x="663294" y="405968"/>
                  <a:pt x="653162" y="424543"/>
                </a:cubicBezTo>
                <a:cubicBezTo>
                  <a:pt x="605713" y="511534"/>
                  <a:pt x="642718" y="467644"/>
                  <a:pt x="587848" y="522514"/>
                </a:cubicBezTo>
                <a:cubicBezTo>
                  <a:pt x="580591" y="537028"/>
                  <a:pt x="576638" y="553736"/>
                  <a:pt x="566077" y="566057"/>
                </a:cubicBezTo>
                <a:cubicBezTo>
                  <a:pt x="554270" y="579832"/>
                  <a:pt x="537298" y="588169"/>
                  <a:pt x="522534" y="598714"/>
                </a:cubicBezTo>
                <a:cubicBezTo>
                  <a:pt x="511888" y="606318"/>
                  <a:pt x="500523" y="612881"/>
                  <a:pt x="489877" y="620485"/>
                </a:cubicBezTo>
                <a:cubicBezTo>
                  <a:pt x="475113" y="631030"/>
                  <a:pt x="462562" y="645029"/>
                  <a:pt x="446334" y="653143"/>
                </a:cubicBezTo>
                <a:cubicBezTo>
                  <a:pt x="418604" y="667008"/>
                  <a:pt x="389426" y="678699"/>
                  <a:pt x="359248" y="685800"/>
                </a:cubicBezTo>
                <a:cubicBezTo>
                  <a:pt x="327263" y="693326"/>
                  <a:pt x="293934" y="693057"/>
                  <a:pt x="261277" y="696685"/>
                </a:cubicBezTo>
                <a:cubicBezTo>
                  <a:pt x="210477" y="674914"/>
                  <a:pt x="157723" y="657230"/>
                  <a:pt x="108877" y="631371"/>
                </a:cubicBezTo>
                <a:cubicBezTo>
                  <a:pt x="95271" y="624168"/>
                  <a:pt x="89420" y="606635"/>
                  <a:pt x="76219" y="598714"/>
                </a:cubicBezTo>
                <a:cubicBezTo>
                  <a:pt x="-3316" y="550993"/>
                  <a:pt x="19" y="595482"/>
                  <a:pt x="19" y="555171"/>
                </a:cubicBezTo>
              </a:path>
            </a:pathLst>
          </a:custGeom>
          <a:ln w="57150"/>
        </p:spPr>
        <p:style>
          <a:lnRef idx="3">
            <a:schemeClr val="accent1"/>
          </a:lnRef>
          <a:fillRef idx="0">
            <a:schemeClr val="accent1"/>
          </a:fillRef>
          <a:effectRef idx="2">
            <a:schemeClr val="accent1"/>
          </a:effectRef>
          <a:fontRef idx="minor">
            <a:schemeClr val="tx1"/>
          </a:fontRef>
        </p:style>
        <p:txBody>
          <a:bodyPr rtlCol="0" anchor="ctr"/>
          <a:lstStyle/>
          <a:p>
            <a:pPr algn="ctr"/>
            <a:endParaRPr lang="nl-BE"/>
          </a:p>
        </p:txBody>
      </p:sp>
      <p:sp>
        <p:nvSpPr>
          <p:cNvPr id="28" name="Vrije vorm: vorm 27">
            <a:extLst>
              <a:ext uri="{FF2B5EF4-FFF2-40B4-BE49-F238E27FC236}">
                <a16:creationId xmlns:a16="http://schemas.microsoft.com/office/drawing/2014/main" id="{20EB8A28-8A5D-7E63-2F21-AF724025FEDE}"/>
              </a:ext>
            </a:extLst>
          </p:cNvPr>
          <p:cNvSpPr/>
          <p:nvPr/>
        </p:nvSpPr>
        <p:spPr>
          <a:xfrm>
            <a:off x="8207829" y="4180114"/>
            <a:ext cx="1284514" cy="1253571"/>
          </a:xfrm>
          <a:custGeom>
            <a:avLst/>
            <a:gdLst>
              <a:gd name="connsiteX0" fmla="*/ 794657 w 1284514"/>
              <a:gd name="connsiteY0" fmla="*/ 0 h 1253571"/>
              <a:gd name="connsiteX1" fmla="*/ 849085 w 1284514"/>
              <a:gd name="connsiteY1" fmla="*/ 10886 h 1253571"/>
              <a:gd name="connsiteX2" fmla="*/ 1001485 w 1284514"/>
              <a:gd name="connsiteY2" fmla="*/ 21772 h 1253571"/>
              <a:gd name="connsiteX3" fmla="*/ 1077685 w 1284514"/>
              <a:gd name="connsiteY3" fmla="*/ 54429 h 1253571"/>
              <a:gd name="connsiteX4" fmla="*/ 1153885 w 1284514"/>
              <a:gd name="connsiteY4" fmla="*/ 97972 h 1253571"/>
              <a:gd name="connsiteX5" fmla="*/ 1175657 w 1284514"/>
              <a:gd name="connsiteY5" fmla="*/ 119743 h 1253571"/>
              <a:gd name="connsiteX6" fmla="*/ 1219200 w 1284514"/>
              <a:gd name="connsiteY6" fmla="*/ 195943 h 1253571"/>
              <a:gd name="connsiteX7" fmla="*/ 1251857 w 1284514"/>
              <a:gd name="connsiteY7" fmla="*/ 239486 h 1253571"/>
              <a:gd name="connsiteX8" fmla="*/ 1284514 w 1284514"/>
              <a:gd name="connsiteY8" fmla="*/ 293915 h 1253571"/>
              <a:gd name="connsiteX9" fmla="*/ 1273628 w 1284514"/>
              <a:gd name="connsiteY9" fmla="*/ 642257 h 1253571"/>
              <a:gd name="connsiteX10" fmla="*/ 1230085 w 1284514"/>
              <a:gd name="connsiteY10" fmla="*/ 729343 h 1253571"/>
              <a:gd name="connsiteX11" fmla="*/ 1175657 w 1284514"/>
              <a:gd name="connsiteY11" fmla="*/ 783772 h 1253571"/>
              <a:gd name="connsiteX12" fmla="*/ 1132114 w 1284514"/>
              <a:gd name="connsiteY12" fmla="*/ 838200 h 1253571"/>
              <a:gd name="connsiteX13" fmla="*/ 1099457 w 1284514"/>
              <a:gd name="connsiteY13" fmla="*/ 892629 h 1253571"/>
              <a:gd name="connsiteX14" fmla="*/ 1055914 w 1284514"/>
              <a:gd name="connsiteY14" fmla="*/ 925286 h 1253571"/>
              <a:gd name="connsiteX15" fmla="*/ 990600 w 1284514"/>
              <a:gd name="connsiteY15" fmla="*/ 1001486 h 1253571"/>
              <a:gd name="connsiteX16" fmla="*/ 968828 w 1284514"/>
              <a:gd name="connsiteY16" fmla="*/ 1034143 h 1253571"/>
              <a:gd name="connsiteX17" fmla="*/ 914400 w 1284514"/>
              <a:gd name="connsiteY17" fmla="*/ 1066800 h 1253571"/>
              <a:gd name="connsiteX18" fmla="*/ 849085 w 1284514"/>
              <a:gd name="connsiteY18" fmla="*/ 1110343 h 1253571"/>
              <a:gd name="connsiteX19" fmla="*/ 783771 w 1284514"/>
              <a:gd name="connsiteY19" fmla="*/ 1132115 h 1253571"/>
              <a:gd name="connsiteX20" fmla="*/ 664028 w 1284514"/>
              <a:gd name="connsiteY20" fmla="*/ 1186543 h 1253571"/>
              <a:gd name="connsiteX21" fmla="*/ 598714 w 1284514"/>
              <a:gd name="connsiteY21" fmla="*/ 1197429 h 1253571"/>
              <a:gd name="connsiteX22" fmla="*/ 511628 w 1284514"/>
              <a:gd name="connsiteY22" fmla="*/ 1219200 h 1253571"/>
              <a:gd name="connsiteX23" fmla="*/ 359228 w 1284514"/>
              <a:gd name="connsiteY23" fmla="*/ 1251857 h 1253571"/>
              <a:gd name="connsiteX24" fmla="*/ 0 w 1284514"/>
              <a:gd name="connsiteY24" fmla="*/ 1219200 h 125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84514" h="1253571">
                <a:moveTo>
                  <a:pt x="794657" y="0"/>
                </a:moveTo>
                <a:cubicBezTo>
                  <a:pt x="812800" y="3629"/>
                  <a:pt x="830685" y="8949"/>
                  <a:pt x="849085" y="10886"/>
                </a:cubicBezTo>
                <a:cubicBezTo>
                  <a:pt x="899735" y="16218"/>
                  <a:pt x="951455" y="12242"/>
                  <a:pt x="1001485" y="21772"/>
                </a:cubicBezTo>
                <a:cubicBezTo>
                  <a:pt x="1028631" y="26943"/>
                  <a:pt x="1052528" y="42994"/>
                  <a:pt x="1077685" y="54429"/>
                </a:cubicBezTo>
                <a:cubicBezTo>
                  <a:pt x="1103568" y="66194"/>
                  <a:pt x="1131398" y="79983"/>
                  <a:pt x="1153885" y="97972"/>
                </a:cubicBezTo>
                <a:cubicBezTo>
                  <a:pt x="1161899" y="104383"/>
                  <a:pt x="1169964" y="111204"/>
                  <a:pt x="1175657" y="119743"/>
                </a:cubicBezTo>
                <a:cubicBezTo>
                  <a:pt x="1191885" y="144084"/>
                  <a:pt x="1203494" y="171262"/>
                  <a:pt x="1219200" y="195943"/>
                </a:cubicBezTo>
                <a:cubicBezTo>
                  <a:pt x="1228940" y="211249"/>
                  <a:pt x="1241793" y="224390"/>
                  <a:pt x="1251857" y="239486"/>
                </a:cubicBezTo>
                <a:cubicBezTo>
                  <a:pt x="1263593" y="257091"/>
                  <a:pt x="1273628" y="275772"/>
                  <a:pt x="1284514" y="293915"/>
                </a:cubicBezTo>
                <a:cubicBezTo>
                  <a:pt x="1280885" y="410029"/>
                  <a:pt x="1288037" y="526983"/>
                  <a:pt x="1273628" y="642257"/>
                </a:cubicBezTo>
                <a:cubicBezTo>
                  <a:pt x="1269602" y="674461"/>
                  <a:pt x="1253034" y="706394"/>
                  <a:pt x="1230085" y="729343"/>
                </a:cubicBezTo>
                <a:lnTo>
                  <a:pt x="1175657" y="783772"/>
                </a:lnTo>
                <a:cubicBezTo>
                  <a:pt x="1148412" y="892748"/>
                  <a:pt x="1189376" y="780938"/>
                  <a:pt x="1132114" y="838200"/>
                </a:cubicBezTo>
                <a:cubicBezTo>
                  <a:pt x="1117153" y="853161"/>
                  <a:pt x="1113390" y="876706"/>
                  <a:pt x="1099457" y="892629"/>
                </a:cubicBezTo>
                <a:cubicBezTo>
                  <a:pt x="1087510" y="906283"/>
                  <a:pt x="1070428" y="914400"/>
                  <a:pt x="1055914" y="925286"/>
                </a:cubicBezTo>
                <a:cubicBezTo>
                  <a:pt x="1034550" y="989376"/>
                  <a:pt x="1060327" y="931759"/>
                  <a:pt x="990600" y="1001486"/>
                </a:cubicBezTo>
                <a:cubicBezTo>
                  <a:pt x="981349" y="1010737"/>
                  <a:pt x="978761" y="1025629"/>
                  <a:pt x="968828" y="1034143"/>
                </a:cubicBezTo>
                <a:cubicBezTo>
                  <a:pt x="952764" y="1047912"/>
                  <a:pt x="931617" y="1054502"/>
                  <a:pt x="914400" y="1066800"/>
                </a:cubicBezTo>
                <a:cubicBezTo>
                  <a:pt x="861539" y="1104558"/>
                  <a:pt x="932821" y="1076849"/>
                  <a:pt x="849085" y="1110343"/>
                </a:cubicBezTo>
                <a:cubicBezTo>
                  <a:pt x="827777" y="1118866"/>
                  <a:pt x="803450" y="1120308"/>
                  <a:pt x="783771" y="1132115"/>
                </a:cubicBezTo>
                <a:cubicBezTo>
                  <a:pt x="728406" y="1165333"/>
                  <a:pt x="729085" y="1170279"/>
                  <a:pt x="664028" y="1186543"/>
                </a:cubicBezTo>
                <a:cubicBezTo>
                  <a:pt x="642615" y="1191896"/>
                  <a:pt x="620296" y="1192804"/>
                  <a:pt x="598714" y="1197429"/>
                </a:cubicBezTo>
                <a:cubicBezTo>
                  <a:pt x="569456" y="1203699"/>
                  <a:pt x="540969" y="1213332"/>
                  <a:pt x="511628" y="1219200"/>
                </a:cubicBezTo>
                <a:cubicBezTo>
                  <a:pt x="341046" y="1253316"/>
                  <a:pt x="530347" y="1202967"/>
                  <a:pt x="359228" y="1251857"/>
                </a:cubicBezTo>
                <a:cubicBezTo>
                  <a:pt x="34900" y="1240275"/>
                  <a:pt x="148821" y="1278731"/>
                  <a:pt x="0" y="1219200"/>
                </a:cubicBezTo>
              </a:path>
            </a:pathLst>
          </a:custGeom>
          <a:ln w="57150"/>
        </p:spPr>
        <p:style>
          <a:lnRef idx="3">
            <a:schemeClr val="accent1"/>
          </a:lnRef>
          <a:fillRef idx="0">
            <a:schemeClr val="accent1"/>
          </a:fillRef>
          <a:effectRef idx="2">
            <a:schemeClr val="accent1"/>
          </a:effectRef>
          <a:fontRef idx="minor">
            <a:schemeClr val="tx1"/>
          </a:fontRef>
        </p:style>
        <p:txBody>
          <a:bodyPr rtlCol="0" anchor="ctr"/>
          <a:lstStyle/>
          <a:p>
            <a:pPr algn="ctr"/>
            <a:endParaRPr lang="nl-BE"/>
          </a:p>
        </p:txBody>
      </p:sp>
      <p:cxnSp>
        <p:nvCxnSpPr>
          <p:cNvPr id="30" name="Rechte verbindingslijn 29">
            <a:extLst>
              <a:ext uri="{FF2B5EF4-FFF2-40B4-BE49-F238E27FC236}">
                <a16:creationId xmlns:a16="http://schemas.microsoft.com/office/drawing/2014/main" id="{EC6B04E3-A379-5D66-EE92-D074BDD9F362}"/>
              </a:ext>
            </a:extLst>
          </p:cNvPr>
          <p:cNvCxnSpPr>
            <a:cxnSpLocks/>
          </p:cNvCxnSpPr>
          <p:nvPr/>
        </p:nvCxnSpPr>
        <p:spPr>
          <a:xfrm>
            <a:off x="8556170" y="5075259"/>
            <a:ext cx="87087" cy="647369"/>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8707F9B8-C47A-EC7F-97EA-4D6D07F267CD}"/>
              </a:ext>
            </a:extLst>
          </p:cNvPr>
          <p:cNvCxnSpPr>
            <a:cxnSpLocks/>
          </p:cNvCxnSpPr>
          <p:nvPr/>
        </p:nvCxnSpPr>
        <p:spPr>
          <a:xfrm flipV="1">
            <a:off x="8923983" y="4419052"/>
            <a:ext cx="586264" cy="228967"/>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049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21" grpId="0" animBg="1"/>
      <p:bldP spid="22" grpId="0" animBg="1"/>
      <p:bldP spid="27" grpId="0"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BE" b="1" dirty="0" smtClean="0"/>
              <a:t>Politiek stuurcomité 24 januari 2024</a:t>
            </a:r>
            <a:endParaRPr lang="nl-BE" b="1" dirty="0"/>
          </a:p>
        </p:txBody>
      </p:sp>
      <p:pic>
        <p:nvPicPr>
          <p:cNvPr id="7" name="Tijdelijke aanduiding voor inhoud 6"/>
          <p:cNvPicPr>
            <a:picLocks noGrp="1"/>
          </p:cNvPicPr>
          <p:nvPr>
            <p:ph idx="1"/>
          </p:nvPr>
        </p:nvPicPr>
        <p:blipFill>
          <a:blip r:embed="rId2"/>
          <a:stretch>
            <a:fillRect/>
          </a:stretch>
        </p:blipFill>
        <p:spPr>
          <a:xfrm>
            <a:off x="906303" y="1881964"/>
            <a:ext cx="10379393" cy="4631055"/>
          </a:xfrm>
          <a:prstGeom prst="rect">
            <a:avLst/>
          </a:prstGeom>
        </p:spPr>
      </p:pic>
    </p:spTree>
    <p:extLst>
      <p:ext uri="{BB962C8B-B14F-4D97-AF65-F5344CB8AC3E}">
        <p14:creationId xmlns:p14="http://schemas.microsoft.com/office/powerpoint/2010/main" val="12494013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endParaRPr lang="nl-BE"/>
          </a:p>
        </p:txBody>
      </p:sp>
      <p:pic>
        <p:nvPicPr>
          <p:cNvPr id="11" name="Tijdelijke aanduiding voor inhoud 6"/>
          <p:cNvPicPr>
            <a:picLocks noGrp="1" noChangeAspect="1"/>
          </p:cNvPicPr>
          <p:nvPr>
            <p:ph sz="half" idx="1"/>
          </p:nvPr>
        </p:nvPicPr>
        <p:blipFill>
          <a:blip r:embed="rId2"/>
          <a:stretch>
            <a:fillRect/>
          </a:stretch>
        </p:blipFill>
        <p:spPr>
          <a:xfrm>
            <a:off x="1003697" y="0"/>
            <a:ext cx="10184606" cy="5343049"/>
          </a:xfrm>
          <a:prstGeom prst="rect">
            <a:avLst/>
          </a:prstGeom>
        </p:spPr>
      </p:pic>
      <p:pic>
        <p:nvPicPr>
          <p:cNvPr id="12" name="Tijdelijke aanduiding voor inhoud 10"/>
          <p:cNvPicPr>
            <a:picLocks noGrp="1" noChangeAspect="1"/>
          </p:cNvPicPr>
          <p:nvPr>
            <p:ph sz="half" idx="2"/>
          </p:nvPr>
        </p:nvPicPr>
        <p:blipFill>
          <a:blip r:embed="rId3"/>
          <a:stretch>
            <a:fillRect/>
          </a:stretch>
        </p:blipFill>
        <p:spPr>
          <a:xfrm>
            <a:off x="2327672" y="5500687"/>
            <a:ext cx="7536656" cy="1357313"/>
          </a:xfrm>
          <a:prstGeom prst="rect">
            <a:avLst/>
          </a:prstGeom>
        </p:spPr>
      </p:pic>
    </p:spTree>
    <p:extLst>
      <p:ext uri="{BB962C8B-B14F-4D97-AF65-F5344CB8AC3E}">
        <p14:creationId xmlns:p14="http://schemas.microsoft.com/office/powerpoint/2010/main" val="13516382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smtClean="0"/>
              <a:t>Uitvoeringsprogramma </a:t>
            </a:r>
            <a:r>
              <a:rPr lang="nl-BE" b="1" smtClean="0"/>
              <a:t>bekrachtigd!</a:t>
            </a:r>
            <a:r>
              <a:rPr lang="nl-BE" b="1" dirty="0" smtClean="0"/>
              <a:t/>
            </a:r>
            <a:br>
              <a:rPr lang="nl-BE" b="1" dirty="0" smtClean="0"/>
            </a:br>
            <a:r>
              <a:rPr lang="nl-BE" b="1" dirty="0" smtClean="0"/>
              <a:t>Drie trendbreuken</a:t>
            </a:r>
            <a:endParaRPr lang="nl-BE" b="1" dirty="0"/>
          </a:p>
        </p:txBody>
      </p:sp>
      <p:sp>
        <p:nvSpPr>
          <p:cNvPr id="3" name="Tijdelijke aanduiding voor inhoud 2"/>
          <p:cNvSpPr>
            <a:spLocks noGrp="1"/>
          </p:cNvSpPr>
          <p:nvPr>
            <p:ph idx="1"/>
          </p:nvPr>
        </p:nvSpPr>
        <p:spPr>
          <a:xfrm>
            <a:off x="838200" y="2419815"/>
            <a:ext cx="10515600" cy="3757148"/>
          </a:xfrm>
        </p:spPr>
        <p:txBody>
          <a:bodyPr/>
          <a:lstStyle/>
          <a:p>
            <a:pPr marL="0" indent="0">
              <a:buNone/>
            </a:pPr>
            <a:r>
              <a:rPr lang="nl-BE" dirty="0"/>
              <a:t>1.⁠ ⁠de regionale mobiliteitsplannen worden vertaald naar </a:t>
            </a:r>
            <a:r>
              <a:rPr lang="nl-BE" b="1" dirty="0"/>
              <a:t>meerjarige geïntegreerde investeringsprogramma's </a:t>
            </a:r>
            <a:r>
              <a:rPr lang="nl-BE" dirty="0" smtClean="0"/>
              <a:t>(</a:t>
            </a:r>
            <a:r>
              <a:rPr lang="nl-BE" dirty="0" err="1" smtClean="0"/>
              <a:t>i.pv</a:t>
            </a:r>
            <a:r>
              <a:rPr lang="nl-BE" dirty="0" smtClean="0"/>
              <a:t>. </a:t>
            </a:r>
            <a:r>
              <a:rPr lang="nl-BE" dirty="0"/>
              <a:t>jaarlijkse </a:t>
            </a:r>
            <a:r>
              <a:rPr lang="nl-BE" dirty="0" err="1"/>
              <a:t>GIPs</a:t>
            </a:r>
            <a:r>
              <a:rPr lang="nl-BE" dirty="0"/>
              <a:t> of het rigide openbare dienstencontract van De Lijn</a:t>
            </a:r>
            <a:r>
              <a:rPr lang="nl-BE" dirty="0" smtClean="0"/>
              <a:t>)</a:t>
            </a:r>
          </a:p>
          <a:p>
            <a:pPr marL="0" indent="0">
              <a:buNone/>
            </a:pPr>
            <a:endParaRPr lang="nl-BE" dirty="0" smtClean="0"/>
          </a:p>
          <a:p>
            <a:pPr marL="0" indent="0">
              <a:buNone/>
            </a:pPr>
            <a:r>
              <a:rPr lang="nl-BE" dirty="0" smtClean="0"/>
              <a:t>2. </a:t>
            </a:r>
            <a:r>
              <a:rPr lang="nl-BE" b="1" dirty="0" smtClean="0"/>
              <a:t>coördinerende regie </a:t>
            </a:r>
            <a:r>
              <a:rPr lang="nl-BE" dirty="0" smtClean="0"/>
              <a:t>verschuift van Brussel naar Antwerpen met oog op operationele snelheid:</a:t>
            </a:r>
            <a:r>
              <a:rPr lang="nl-BE" i="1" dirty="0" smtClean="0"/>
              <a:t> </a:t>
            </a:r>
            <a:r>
              <a:rPr lang="nl-BE" dirty="0"/>
              <a:t>regisseur </a:t>
            </a:r>
            <a:r>
              <a:rPr lang="nl-BE" dirty="0" err="1"/>
              <a:t>Lantis</a:t>
            </a:r>
            <a:r>
              <a:rPr lang="nl-BE" dirty="0"/>
              <a:t> </a:t>
            </a:r>
            <a:r>
              <a:rPr lang="nl-BE" dirty="0" smtClean="0"/>
              <a:t>i.s.m. </a:t>
            </a:r>
            <a:r>
              <a:rPr lang="nl-BE" dirty="0"/>
              <a:t>De Lijn, MOW, </a:t>
            </a:r>
            <a:r>
              <a:rPr lang="nl-BE" dirty="0" smtClean="0"/>
              <a:t>AWV, stad </a:t>
            </a:r>
            <a:r>
              <a:rPr lang="nl-BE" dirty="0"/>
              <a:t>enz. + Antwerps werkplatform + regionaal servicecentrum</a:t>
            </a:r>
          </a:p>
          <a:p>
            <a:endParaRPr lang="nl-BE" dirty="0"/>
          </a:p>
          <a:p>
            <a:endParaRPr lang="nl-BE" dirty="0"/>
          </a:p>
        </p:txBody>
      </p:sp>
    </p:spTree>
    <p:extLst>
      <p:ext uri="{BB962C8B-B14F-4D97-AF65-F5344CB8AC3E}">
        <p14:creationId xmlns:p14="http://schemas.microsoft.com/office/powerpoint/2010/main" val="26293908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idx="1"/>
          </p:nvPr>
        </p:nvSpPr>
        <p:spPr/>
        <p:txBody>
          <a:bodyPr>
            <a:normAutofit/>
          </a:bodyPr>
          <a:lstStyle/>
          <a:p>
            <a:pPr marL="0" indent="0">
              <a:buNone/>
            </a:pPr>
            <a:r>
              <a:rPr lang="nl-BE" dirty="0" smtClean="0"/>
              <a:t>3</a:t>
            </a:r>
            <a:r>
              <a:rPr lang="nl-BE" dirty="0"/>
              <a:t>. </a:t>
            </a:r>
            <a:r>
              <a:rPr lang="nl-BE" b="1" dirty="0"/>
              <a:t>drie prioritaire </a:t>
            </a:r>
            <a:r>
              <a:rPr lang="nl-BE" b="1" dirty="0" smtClean="0"/>
              <a:t>OV-stappen</a:t>
            </a:r>
            <a:r>
              <a:rPr lang="nl-BE" dirty="0" smtClean="0"/>
              <a:t>, </a:t>
            </a:r>
            <a:r>
              <a:rPr lang="nl-BE" dirty="0"/>
              <a:t>naast andere broodnodige initiatieven:</a:t>
            </a:r>
          </a:p>
          <a:p>
            <a:pPr marL="0" indent="0">
              <a:buNone/>
            </a:pPr>
            <a:r>
              <a:rPr lang="nl-BE" dirty="0"/>
              <a:t>- bestelling plaatsen 30/35 trams: substantieel bedrag dat in 2024 nominatief gelabeld wordt, binnen lopende raamcontract</a:t>
            </a:r>
            <a:r>
              <a:rPr lang="nl-BE" dirty="0" smtClean="0"/>
              <a:t>.</a:t>
            </a:r>
            <a:endParaRPr lang="nl-BE" dirty="0"/>
          </a:p>
          <a:p>
            <a:pPr marL="0" indent="0">
              <a:buNone/>
            </a:pPr>
            <a:r>
              <a:rPr lang="nl-BE" dirty="0"/>
              <a:t>- stelplaatsen vastleggen: concreet engagement nemen i.s.m. de stad</a:t>
            </a:r>
            <a:r>
              <a:rPr lang="nl-BE" dirty="0" smtClean="0"/>
              <a:t>.</a:t>
            </a:r>
            <a:endParaRPr lang="nl-BE" dirty="0"/>
          </a:p>
          <a:p>
            <a:pPr marL="0" indent="0">
              <a:buNone/>
            </a:pPr>
            <a:r>
              <a:rPr lang="nl-BE" dirty="0"/>
              <a:t>- 4 corridors OV-uitbreiding (Deurne/</a:t>
            </a:r>
            <a:r>
              <a:rPr lang="nl-BE" dirty="0" err="1"/>
              <a:t>Bisschoppenhoflaan</a:t>
            </a:r>
            <a:r>
              <a:rPr lang="nl-BE" dirty="0"/>
              <a:t>, </a:t>
            </a:r>
            <a:r>
              <a:rPr lang="nl-BE" dirty="0" err="1"/>
              <a:t>Wilrijk</a:t>
            </a:r>
            <a:r>
              <a:rPr lang="nl-BE" dirty="0"/>
              <a:t>/UZA, districtentram, ringspoor): initiatiedossiers opmaken met oog op ‘financieel engagement dat tegenstelbaar is’ en jaar na jaar op te volgen/vast te leggen: doorvertaling naar </a:t>
            </a:r>
            <a:r>
              <a:rPr lang="nl-BE" dirty="0" smtClean="0"/>
              <a:t>meerjarige </a:t>
            </a:r>
            <a:r>
              <a:rPr lang="nl-BE" dirty="0" err="1" smtClean="0"/>
              <a:t>GIPs</a:t>
            </a:r>
            <a:r>
              <a:rPr lang="nl-BE" dirty="0" smtClean="0"/>
              <a:t>.</a:t>
            </a:r>
            <a:endParaRPr lang="nl-BE" dirty="0"/>
          </a:p>
        </p:txBody>
      </p:sp>
    </p:spTree>
    <p:extLst>
      <p:ext uri="{BB962C8B-B14F-4D97-AF65-F5344CB8AC3E}">
        <p14:creationId xmlns:p14="http://schemas.microsoft.com/office/powerpoint/2010/main" val="16969709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endParaRPr lang="nl-BE"/>
          </a:p>
        </p:txBody>
      </p:sp>
      <p:pic>
        <p:nvPicPr>
          <p:cNvPr id="7" name="Tijdelijke aanduiding voor inhoud 6"/>
          <p:cNvPicPr>
            <a:picLocks noGrp="1" noChangeAspect="1"/>
          </p:cNvPicPr>
          <p:nvPr>
            <p:ph sz="half" idx="1"/>
          </p:nvPr>
        </p:nvPicPr>
        <p:blipFill>
          <a:blip r:embed="rId2"/>
          <a:stretch>
            <a:fillRect/>
          </a:stretch>
        </p:blipFill>
        <p:spPr>
          <a:xfrm>
            <a:off x="0" y="365125"/>
            <a:ext cx="12207240" cy="1911668"/>
          </a:xfrm>
          <a:prstGeom prst="rect">
            <a:avLst/>
          </a:prstGeom>
        </p:spPr>
      </p:pic>
      <p:sp>
        <p:nvSpPr>
          <p:cNvPr id="6" name="Tijdelijke aanduiding voor inhoud 5"/>
          <p:cNvSpPr>
            <a:spLocks noGrp="1"/>
          </p:cNvSpPr>
          <p:nvPr>
            <p:ph sz="half" idx="2"/>
          </p:nvPr>
        </p:nvSpPr>
        <p:spPr>
          <a:xfrm>
            <a:off x="185738" y="2886075"/>
            <a:ext cx="11887200" cy="3800474"/>
          </a:xfrm>
        </p:spPr>
        <p:txBody>
          <a:bodyPr>
            <a:normAutofit/>
          </a:bodyPr>
          <a:lstStyle/>
          <a:p>
            <a:pPr marL="0" indent="0">
              <a:buNone/>
            </a:pPr>
            <a:r>
              <a:rPr lang="nl-BE" dirty="0" smtClean="0"/>
              <a:t>‘</a:t>
            </a:r>
            <a:r>
              <a:rPr lang="nl-BE" dirty="0"/>
              <a:t>Binnen de lopende studies om deze ambitieuze </a:t>
            </a:r>
            <a:r>
              <a:rPr lang="nl-BE" dirty="0" err="1"/>
              <a:t>modal</a:t>
            </a:r>
            <a:r>
              <a:rPr lang="nl-BE" dirty="0"/>
              <a:t> shift te bereiken, lijkt de focus op het openbaar vervoer vaak beperkt tot de bestaande infrastructuur, de huidige lijnvoering en het huidige aantal lijnen. Stad Antwerpen streeft echter naar een vernieuwing en innovatie van het openbaar vervoer van, naar en in de stad. Om dit te realiseren zet stad Antwerpen in eerste instantie in op het uitwerken van een volwaardig metrosysteem, dat verder reikt dan het huidige premetrosysteem en bestaat uit hoogwaardige lijnen met een duidelijk leesbare structuur voor alle gebruikers</a:t>
            </a:r>
            <a:r>
              <a:rPr lang="nl-BE" dirty="0" smtClean="0"/>
              <a:t>.’</a:t>
            </a:r>
            <a:endParaRPr lang="nl-BE" dirty="0"/>
          </a:p>
        </p:txBody>
      </p:sp>
    </p:spTree>
    <p:extLst>
      <p:ext uri="{BB962C8B-B14F-4D97-AF65-F5344CB8AC3E}">
        <p14:creationId xmlns:p14="http://schemas.microsoft.com/office/powerpoint/2010/main" val="26410418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fontScale="90000"/>
          </a:bodyPr>
          <a:lstStyle/>
          <a:p>
            <a:r>
              <a:rPr lang="nl-BE" b="1" dirty="0" smtClean="0"/>
              <a:t>14 maart 2024: voortgangsrapportage </a:t>
            </a:r>
            <a:r>
              <a:rPr lang="nl-BE" b="1" dirty="0"/>
              <a:t>Commissie Mobiliteit Vlaams Parlement</a:t>
            </a:r>
            <a:r>
              <a:rPr lang="nl-BE" b="1" dirty="0" smtClean="0"/>
              <a:t/>
            </a:r>
            <a:br>
              <a:rPr lang="nl-BE" b="1" dirty="0" smtClean="0"/>
            </a:br>
            <a:r>
              <a:rPr lang="nl-BE" b="1" dirty="0" err="1" smtClean="0"/>
              <a:t>Trendsrapport</a:t>
            </a:r>
            <a:r>
              <a:rPr lang="nl-BE" b="1" dirty="0" smtClean="0"/>
              <a:t> Slim naar Antwerpen: </a:t>
            </a:r>
            <a:r>
              <a:rPr lang="nl-BE" b="1" dirty="0" err="1" smtClean="0"/>
              <a:t>modal</a:t>
            </a:r>
            <a:r>
              <a:rPr lang="nl-BE" b="1" dirty="0" smtClean="0"/>
              <a:t> shift woon-werk in stad al behaald</a:t>
            </a:r>
            <a:endParaRPr lang="nl-BE" b="1" dirty="0"/>
          </a:p>
        </p:txBody>
      </p:sp>
      <p:pic>
        <p:nvPicPr>
          <p:cNvPr id="7" name="Tijdelijke aanduiding voor inhoud 6">
            <a:extLst>
              <a:ext uri="{FF2B5EF4-FFF2-40B4-BE49-F238E27FC236}">
                <a16:creationId xmlns:a16="http://schemas.microsoft.com/office/drawing/2014/main" id="{C42BCA4F-E3CF-0A3F-78BC-CD884E7316A1}"/>
              </a:ext>
            </a:extLst>
          </p:cNvPr>
          <p:cNvPicPr>
            <a:picLocks noGrp="1" noChangeAspect="1"/>
          </p:cNvPicPr>
          <p:nvPr>
            <p:ph idx="1"/>
          </p:nvPr>
        </p:nvPicPr>
        <p:blipFill>
          <a:blip r:embed="rId2"/>
          <a:stretch>
            <a:fillRect/>
          </a:stretch>
        </p:blipFill>
        <p:spPr>
          <a:xfrm>
            <a:off x="1295400" y="2653989"/>
            <a:ext cx="9601200" cy="3691055"/>
          </a:xfrm>
          <a:prstGeom prst="rect">
            <a:avLst/>
          </a:prstGeom>
        </p:spPr>
      </p:pic>
    </p:spTree>
    <p:extLst>
      <p:ext uri="{BB962C8B-B14F-4D97-AF65-F5344CB8AC3E}">
        <p14:creationId xmlns:p14="http://schemas.microsoft.com/office/powerpoint/2010/main" val="26395548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t>14 maart 2024: voortgangsrapportage Commissie Mobiliteit Vlaams Parlement</a:t>
            </a:r>
            <a:br>
              <a:rPr lang="nl-BE" b="1" dirty="0"/>
            </a:br>
            <a:r>
              <a:rPr lang="nl-BE" b="1" dirty="0" err="1"/>
              <a:t>Trendsrapport</a:t>
            </a:r>
            <a:r>
              <a:rPr lang="nl-BE" b="1" dirty="0"/>
              <a:t> Slim naar Antwerpen: </a:t>
            </a:r>
            <a:r>
              <a:rPr lang="nl-BE" b="1" dirty="0" err="1"/>
              <a:t>modal</a:t>
            </a:r>
            <a:r>
              <a:rPr lang="nl-BE" b="1" dirty="0"/>
              <a:t> shift woon-werk in stad al behaald</a:t>
            </a:r>
            <a:endParaRPr lang="nl-BE" dirty="0"/>
          </a:p>
        </p:txBody>
      </p:sp>
      <p:pic>
        <p:nvPicPr>
          <p:cNvPr id="4" name="Tijdelijke aanduiding voor inhoud 3">
            <a:extLst>
              <a:ext uri="{FF2B5EF4-FFF2-40B4-BE49-F238E27FC236}">
                <a16:creationId xmlns:a16="http://schemas.microsoft.com/office/drawing/2014/main" id="{B7F57E9D-A0F0-C418-D51F-89D90F5DB044}"/>
              </a:ext>
            </a:extLst>
          </p:cNvPr>
          <p:cNvPicPr>
            <a:picLocks noGrp="1" noChangeAspect="1"/>
          </p:cNvPicPr>
          <p:nvPr>
            <p:ph idx="1"/>
          </p:nvPr>
        </p:nvPicPr>
        <p:blipFill>
          <a:blip r:embed="rId2"/>
          <a:stretch>
            <a:fillRect/>
          </a:stretch>
        </p:blipFill>
        <p:spPr>
          <a:xfrm>
            <a:off x="3438525" y="2172494"/>
            <a:ext cx="5314950" cy="3657600"/>
          </a:xfrm>
          <a:prstGeom prst="rect">
            <a:avLst/>
          </a:prstGeom>
        </p:spPr>
      </p:pic>
    </p:spTree>
    <p:extLst>
      <p:ext uri="{BB962C8B-B14F-4D97-AF65-F5344CB8AC3E}">
        <p14:creationId xmlns:p14="http://schemas.microsoft.com/office/powerpoint/2010/main" val="10301365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7629" y="365125"/>
            <a:ext cx="11742234" cy="1325563"/>
          </a:xfrm>
        </p:spPr>
        <p:txBody>
          <a:bodyPr>
            <a:normAutofit fontScale="90000"/>
          </a:bodyPr>
          <a:lstStyle/>
          <a:p>
            <a:r>
              <a:rPr lang="nl-BE" b="1" dirty="0" smtClean="0"/>
              <a:t>= bevestiging van presentatie uitvoeringsprogramma Commissie </a:t>
            </a:r>
            <a:r>
              <a:rPr lang="nl-BE" b="1" dirty="0"/>
              <a:t>Mobiliteit Vlaams </a:t>
            </a:r>
            <a:r>
              <a:rPr lang="nl-BE" b="1" dirty="0" smtClean="0"/>
              <a:t>Parlement, 19 oktober 2024</a:t>
            </a:r>
            <a:br>
              <a:rPr lang="nl-BE" b="1" dirty="0" smtClean="0"/>
            </a:br>
            <a:r>
              <a:rPr lang="nl-BE" b="1" dirty="0" smtClean="0"/>
              <a:t>Evolutie aantal OV-ritten: afname randgemeenten</a:t>
            </a:r>
            <a:endParaRPr lang="nl-BE" b="1" dirty="0"/>
          </a:p>
        </p:txBody>
      </p:sp>
      <p:pic>
        <p:nvPicPr>
          <p:cNvPr id="4" name="Tijdelijke aanduiding voor inhoud 3"/>
          <p:cNvPicPr>
            <a:picLocks noGrp="1" noChangeAspect="1"/>
          </p:cNvPicPr>
          <p:nvPr>
            <p:ph idx="1"/>
          </p:nvPr>
        </p:nvPicPr>
        <p:blipFill>
          <a:blip r:embed="rId2"/>
          <a:stretch>
            <a:fillRect/>
          </a:stretch>
        </p:blipFill>
        <p:spPr>
          <a:xfrm>
            <a:off x="3796713" y="2125662"/>
            <a:ext cx="4598573" cy="4351338"/>
          </a:xfrm>
          <a:prstGeom prst="rect">
            <a:avLst/>
          </a:prstGeom>
        </p:spPr>
      </p:pic>
    </p:spTree>
    <p:extLst>
      <p:ext uri="{BB962C8B-B14F-4D97-AF65-F5344CB8AC3E}">
        <p14:creationId xmlns:p14="http://schemas.microsoft.com/office/powerpoint/2010/main" val="32077627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b="1" dirty="0"/>
              <a:t>14 maart 2024: voortgangsrapportage Commissie Mobiliteit Vlaams </a:t>
            </a:r>
            <a:r>
              <a:rPr lang="nl-BE" b="1" dirty="0" smtClean="0"/>
              <a:t>Parlement</a:t>
            </a:r>
            <a:endParaRPr lang="nl-BE" dirty="0"/>
          </a:p>
        </p:txBody>
      </p:sp>
      <p:pic>
        <p:nvPicPr>
          <p:cNvPr id="4" name="Tijdelijke aanduiding voor inhoud 3"/>
          <p:cNvPicPr>
            <a:picLocks noGrp="1" noChangeAspect="1"/>
          </p:cNvPicPr>
          <p:nvPr>
            <p:ph idx="1"/>
          </p:nvPr>
        </p:nvPicPr>
        <p:blipFill>
          <a:blip r:embed="rId2"/>
          <a:stretch>
            <a:fillRect/>
          </a:stretch>
        </p:blipFill>
        <p:spPr>
          <a:xfrm>
            <a:off x="3119437" y="2096294"/>
            <a:ext cx="5953125" cy="3810000"/>
          </a:xfrm>
          <a:prstGeom prst="rect">
            <a:avLst/>
          </a:prstGeom>
        </p:spPr>
      </p:pic>
    </p:spTree>
    <p:extLst>
      <p:ext uri="{BB962C8B-B14F-4D97-AF65-F5344CB8AC3E}">
        <p14:creationId xmlns:p14="http://schemas.microsoft.com/office/powerpoint/2010/main" val="41454243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BE" b="1" dirty="0" smtClean="0"/>
              <a:t>16 april 2024: ondertekening Routeplan 2030</a:t>
            </a:r>
            <a:br>
              <a:rPr lang="nl-BE" b="1" dirty="0" smtClean="0"/>
            </a:br>
            <a:r>
              <a:rPr lang="nl-BE" b="1" dirty="0" smtClean="0"/>
              <a:t>door stakeholders (Vervoerregio)</a:t>
            </a:r>
            <a:endParaRPr lang="nl-BE" b="1" dirty="0"/>
          </a:p>
        </p:txBody>
      </p:sp>
      <p:pic>
        <p:nvPicPr>
          <p:cNvPr id="7" name="Tijdelijke aanduiding voor inhoud 6"/>
          <p:cNvPicPr>
            <a:picLocks noGrp="1" noChangeAspect="1"/>
          </p:cNvPicPr>
          <p:nvPr>
            <p:ph idx="1"/>
          </p:nvPr>
        </p:nvPicPr>
        <p:blipFill>
          <a:blip r:embed="rId2"/>
          <a:stretch>
            <a:fillRect/>
          </a:stretch>
        </p:blipFill>
        <p:spPr>
          <a:xfrm>
            <a:off x="838200" y="2024837"/>
            <a:ext cx="10515600" cy="3952913"/>
          </a:xfrm>
          <a:prstGeom prst="rect">
            <a:avLst/>
          </a:prstGeom>
        </p:spPr>
      </p:pic>
    </p:spTree>
    <p:extLst>
      <p:ext uri="{BB962C8B-B14F-4D97-AF65-F5344CB8AC3E}">
        <p14:creationId xmlns:p14="http://schemas.microsoft.com/office/powerpoint/2010/main" val="32431896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smtClean="0"/>
              <a:t>Voorspelling</a:t>
            </a:r>
            <a:endParaRPr lang="nl-BE" b="1" dirty="0"/>
          </a:p>
        </p:txBody>
      </p:sp>
      <p:sp>
        <p:nvSpPr>
          <p:cNvPr id="3" name="Tijdelijke aanduiding voor inhoud 2"/>
          <p:cNvSpPr>
            <a:spLocks noGrp="1"/>
          </p:cNvSpPr>
          <p:nvPr>
            <p:ph idx="1"/>
          </p:nvPr>
        </p:nvSpPr>
        <p:spPr/>
        <p:txBody>
          <a:bodyPr/>
          <a:lstStyle/>
          <a:p>
            <a:pPr marL="0" indent="0">
              <a:buNone/>
            </a:pPr>
            <a:r>
              <a:rPr lang="nl-BE" dirty="0"/>
              <a:t>De volgende Vlaamse regering zal een OV-investeringsregering worden, mede dankzij het geduldig timmeren </a:t>
            </a:r>
            <a:r>
              <a:rPr lang="nl-BE" dirty="0" smtClean="0"/>
              <a:t>binnen het Antwerpse Toekomstverbond </a:t>
            </a:r>
            <a:r>
              <a:rPr lang="nl-BE" dirty="0"/>
              <a:t>aan concrete uitvoeringsprogramma’s, bestuurlijk draagvlak en operationele trendbreuken. </a:t>
            </a:r>
            <a:endParaRPr lang="nl-BE" dirty="0" smtClean="0"/>
          </a:p>
          <a:p>
            <a:pPr marL="0" indent="0">
              <a:buNone/>
            </a:pPr>
            <a:r>
              <a:rPr lang="nl-BE" dirty="0" smtClean="0"/>
              <a:t>Ook </a:t>
            </a:r>
            <a:r>
              <a:rPr lang="nl-BE" dirty="0"/>
              <a:t>de kritische maar opbouwende stem van de Antwerpse </a:t>
            </a:r>
            <a:r>
              <a:rPr lang="nl-BE" dirty="0" err="1"/>
              <a:t>modal</a:t>
            </a:r>
            <a:r>
              <a:rPr lang="nl-BE" dirty="0"/>
              <a:t>-shiftcoalitie speelt in dit proces een rol. </a:t>
            </a:r>
            <a:endParaRPr lang="nl-BE" dirty="0" smtClean="0"/>
          </a:p>
          <a:p>
            <a:pPr marL="0" indent="0">
              <a:buNone/>
            </a:pPr>
            <a:r>
              <a:rPr lang="nl-BE" dirty="0" smtClean="0"/>
              <a:t>Het </a:t>
            </a:r>
            <a:r>
              <a:rPr lang="nl-BE" dirty="0"/>
              <a:t>is een werk van velen</a:t>
            </a:r>
            <a:r>
              <a:rPr lang="nl-BE" dirty="0" smtClean="0"/>
              <a:t>. En van lange adem.</a:t>
            </a:r>
            <a:endParaRPr lang="nl-BE" dirty="0"/>
          </a:p>
          <a:p>
            <a:endParaRPr lang="nl-BE" dirty="0"/>
          </a:p>
        </p:txBody>
      </p:sp>
    </p:spTree>
    <p:extLst>
      <p:ext uri="{BB962C8B-B14F-4D97-AF65-F5344CB8AC3E}">
        <p14:creationId xmlns:p14="http://schemas.microsoft.com/office/powerpoint/2010/main" val="40906570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pic>
        <p:nvPicPr>
          <p:cNvPr id="4" name="Tijdelijke aanduiding voor inhoud 3"/>
          <p:cNvPicPr>
            <a:picLocks noGrp="1" noChangeAspect="1"/>
          </p:cNvPicPr>
          <p:nvPr>
            <p:ph idx="1"/>
          </p:nvPr>
        </p:nvPicPr>
        <p:blipFill>
          <a:blip r:embed="rId2"/>
          <a:stretch>
            <a:fillRect/>
          </a:stretch>
        </p:blipFill>
        <p:spPr>
          <a:xfrm>
            <a:off x="628650" y="365125"/>
            <a:ext cx="10934700" cy="6040755"/>
          </a:xfrm>
          <a:prstGeom prst="rect">
            <a:avLst/>
          </a:prstGeom>
        </p:spPr>
      </p:pic>
    </p:spTree>
    <p:extLst>
      <p:ext uri="{BB962C8B-B14F-4D97-AF65-F5344CB8AC3E}">
        <p14:creationId xmlns:p14="http://schemas.microsoft.com/office/powerpoint/2010/main" val="40516708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pic>
        <p:nvPicPr>
          <p:cNvPr id="4" name="Tijdelijke aanduiding voor inhoud 3"/>
          <p:cNvPicPr>
            <a:picLocks noGrp="1" noChangeAspect="1"/>
          </p:cNvPicPr>
          <p:nvPr>
            <p:ph idx="1"/>
          </p:nvPr>
        </p:nvPicPr>
        <p:blipFill>
          <a:blip r:embed="rId2"/>
          <a:stretch>
            <a:fillRect/>
          </a:stretch>
        </p:blipFill>
        <p:spPr>
          <a:xfrm>
            <a:off x="593407" y="365125"/>
            <a:ext cx="11348085" cy="6014085"/>
          </a:xfrm>
          <a:prstGeom prst="rect">
            <a:avLst/>
          </a:prstGeom>
        </p:spPr>
      </p:pic>
    </p:spTree>
    <p:extLst>
      <p:ext uri="{BB962C8B-B14F-4D97-AF65-F5344CB8AC3E}">
        <p14:creationId xmlns:p14="http://schemas.microsoft.com/office/powerpoint/2010/main" val="1023290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140823" y="339635"/>
            <a:ext cx="9901646" cy="2055222"/>
          </a:xfrm>
        </p:spPr>
        <p:txBody>
          <a:bodyPr>
            <a:normAutofit/>
          </a:bodyPr>
          <a:lstStyle/>
          <a:p>
            <a:r>
              <a:rPr lang="nl-BE" b="1" dirty="0" smtClean="0"/>
              <a:t>Naar een vernieuwd en uitgebreid </a:t>
            </a:r>
            <a:r>
              <a:rPr lang="nl-BE" b="1" dirty="0" smtClean="0"/>
              <a:t>M-net – OV Next</a:t>
            </a:r>
            <a:endParaRPr lang="nl-BE" dirty="0"/>
          </a:p>
        </p:txBody>
      </p:sp>
      <p:pic>
        <p:nvPicPr>
          <p:cNvPr id="4" name="Afbeelding 3"/>
          <p:cNvPicPr>
            <a:picLocks noChangeAspect="1"/>
          </p:cNvPicPr>
          <p:nvPr/>
        </p:nvPicPr>
        <p:blipFill>
          <a:blip r:embed="rId2"/>
          <a:stretch>
            <a:fillRect/>
          </a:stretch>
        </p:blipFill>
        <p:spPr>
          <a:xfrm>
            <a:off x="3686175" y="3776662"/>
            <a:ext cx="4819650" cy="2962275"/>
          </a:xfrm>
          <a:prstGeom prst="rect">
            <a:avLst/>
          </a:prstGeom>
        </p:spPr>
      </p:pic>
      <p:sp>
        <p:nvSpPr>
          <p:cNvPr id="3" name="Ondertitel 2"/>
          <p:cNvSpPr>
            <a:spLocks noGrp="1"/>
          </p:cNvSpPr>
          <p:nvPr>
            <p:ph type="subTitle" idx="1"/>
          </p:nvPr>
        </p:nvSpPr>
        <p:spPr>
          <a:xfrm>
            <a:off x="1524000" y="2899955"/>
            <a:ext cx="9144000" cy="2357845"/>
          </a:xfrm>
        </p:spPr>
        <p:txBody>
          <a:bodyPr/>
          <a:lstStyle/>
          <a:p>
            <a:r>
              <a:rPr lang="nl-BE" dirty="0" smtClean="0"/>
              <a:t>Manu Claeys</a:t>
            </a:r>
          </a:p>
          <a:p>
            <a:r>
              <a:rPr lang="nl-BE" dirty="0" err="1" smtClean="0"/>
              <a:t>Horta</a:t>
            </a:r>
            <a:r>
              <a:rPr lang="nl-BE" dirty="0" smtClean="0"/>
              <a:t> 22 april 2024</a:t>
            </a:r>
            <a:endParaRPr lang="nl-BE" dirty="0"/>
          </a:p>
        </p:txBody>
      </p:sp>
    </p:spTree>
    <p:extLst>
      <p:ext uri="{BB962C8B-B14F-4D97-AF65-F5344CB8AC3E}">
        <p14:creationId xmlns:p14="http://schemas.microsoft.com/office/powerpoint/2010/main" val="18084243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pPr algn="ctr"/>
            <a:r>
              <a:rPr lang="nl-BE" b="1" dirty="0"/>
              <a:t>Maart 2017</a:t>
            </a:r>
            <a:br>
              <a:rPr lang="nl-BE" b="1" dirty="0"/>
            </a:br>
            <a:r>
              <a:rPr lang="nl-BE" b="1" dirty="0"/>
              <a:t>Toekomstverbond overheid burgerbewegingen</a:t>
            </a:r>
            <a:endParaRPr lang="nl-BE" dirty="0"/>
          </a:p>
        </p:txBody>
      </p:sp>
      <p:pic>
        <p:nvPicPr>
          <p:cNvPr id="7" name="Tijdelijke aanduiding voor inhoud 6"/>
          <p:cNvPicPr>
            <a:picLocks noGrp="1" noChangeAspect="1"/>
          </p:cNvPicPr>
          <p:nvPr>
            <p:ph idx="1"/>
          </p:nvPr>
        </p:nvPicPr>
        <p:blipFill>
          <a:blip r:embed="rId2"/>
          <a:stretch>
            <a:fillRect/>
          </a:stretch>
        </p:blipFill>
        <p:spPr>
          <a:xfrm>
            <a:off x="1732121" y="1835146"/>
            <a:ext cx="8727758" cy="4930616"/>
          </a:xfrm>
          <a:prstGeom prst="rect">
            <a:avLst/>
          </a:prstGeom>
        </p:spPr>
      </p:pic>
    </p:spTree>
    <p:extLst>
      <p:ext uri="{BB962C8B-B14F-4D97-AF65-F5344CB8AC3E}">
        <p14:creationId xmlns:p14="http://schemas.microsoft.com/office/powerpoint/2010/main" val="23503766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524000" y="274638"/>
            <a:ext cx="9144000" cy="1143000"/>
          </a:xfrm>
        </p:spPr>
        <p:txBody>
          <a:bodyPr>
            <a:normAutofit fontScale="90000"/>
          </a:bodyPr>
          <a:lstStyle/>
          <a:p>
            <a:r>
              <a:rPr lang="nl-BE" b="1" dirty="0" smtClean="0"/>
              <a:t>Overkapping al onderdeel Meccano, 2010:</a:t>
            </a:r>
            <a:endParaRPr lang="nl-BE" b="1" dirty="0"/>
          </a:p>
        </p:txBody>
      </p:sp>
      <p:pic>
        <p:nvPicPr>
          <p:cNvPr id="6" name="Picture 18"/>
          <p:cNvPicPr>
            <a:picLocks noGrp="1" noChangeAspect="1" noChangeArrowheads="1"/>
          </p:cNvPicPr>
          <p:nvPr>
            <p:ph idx="1"/>
          </p:nvPr>
        </p:nvPicPr>
        <p:blipFill>
          <a:blip r:embed="rId2" cstate="print"/>
          <a:srcRect/>
          <a:stretch>
            <a:fillRect/>
          </a:stretch>
        </p:blipFill>
        <p:spPr bwMode="auto">
          <a:xfrm>
            <a:off x="2567609" y="1600200"/>
            <a:ext cx="7128791" cy="5069160"/>
          </a:xfrm>
          <a:prstGeom prst="rect">
            <a:avLst/>
          </a:prstGeom>
          <a:noFill/>
          <a:ln w="9525">
            <a:noFill/>
            <a:miter lim="800000"/>
            <a:headEnd/>
            <a:tailEnd/>
          </a:ln>
          <a:effectLst/>
        </p:spPr>
      </p:pic>
    </p:spTree>
    <p:extLst>
      <p:ext uri="{BB962C8B-B14F-4D97-AF65-F5344CB8AC3E}">
        <p14:creationId xmlns:p14="http://schemas.microsoft.com/office/powerpoint/2010/main" val="2941883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39" descr="stadsplanx"/>
          <p:cNvPicPr>
            <a:picLocks noChangeAspect="1" noChangeArrowheads="1"/>
          </p:cNvPicPr>
          <p:nvPr/>
        </p:nvPicPr>
        <p:blipFill>
          <a:blip r:embed="rId3" cstate="print"/>
          <a:srcRect/>
          <a:stretch>
            <a:fillRect/>
          </a:stretch>
        </p:blipFill>
        <p:spPr bwMode="auto">
          <a:xfrm>
            <a:off x="1550988" y="196851"/>
            <a:ext cx="8964612" cy="6448425"/>
          </a:xfrm>
          <a:prstGeom prst="rect">
            <a:avLst/>
          </a:prstGeom>
          <a:noFill/>
          <a:ln w="9525">
            <a:noFill/>
            <a:miter lim="800000"/>
            <a:headEnd/>
            <a:tailEnd/>
          </a:ln>
        </p:spPr>
      </p:pic>
      <p:grpSp>
        <p:nvGrpSpPr>
          <p:cNvPr id="2" name="Group 8"/>
          <p:cNvGrpSpPr>
            <a:grpSpLocks/>
          </p:cNvGrpSpPr>
          <p:nvPr/>
        </p:nvGrpSpPr>
        <p:grpSpPr bwMode="auto">
          <a:xfrm>
            <a:off x="1249363" y="-242888"/>
            <a:ext cx="9669463" cy="7285038"/>
            <a:chOff x="-173" y="-153"/>
            <a:chExt cx="6091" cy="4589"/>
          </a:xfrm>
        </p:grpSpPr>
        <p:sp>
          <p:nvSpPr>
            <p:cNvPr id="97308" name="Rectangle 9"/>
            <p:cNvSpPr>
              <a:spLocks noChangeArrowheads="1"/>
            </p:cNvSpPr>
            <p:nvPr/>
          </p:nvSpPr>
          <p:spPr bwMode="auto">
            <a:xfrm rot="5400000">
              <a:off x="2738" y="1255"/>
              <a:ext cx="272" cy="6089"/>
            </a:xfrm>
            <a:prstGeom prst="rect">
              <a:avLst/>
            </a:prstGeom>
            <a:solidFill>
              <a:schemeClr val="bg1"/>
            </a:solidFill>
            <a:ln w="9525">
              <a:noFill/>
              <a:miter lim="800000"/>
              <a:headEnd/>
              <a:tailEnd/>
            </a:ln>
          </p:spPr>
          <p:txBody>
            <a:bodyPr wrap="none" anchor="ctr"/>
            <a:lstStyle/>
            <a:p>
              <a:endParaRPr lang="nl-BE"/>
            </a:p>
          </p:txBody>
        </p:sp>
        <p:sp>
          <p:nvSpPr>
            <p:cNvPr id="97309" name="Text Box 10"/>
            <p:cNvSpPr txBox="1">
              <a:spLocks noChangeArrowheads="1"/>
            </p:cNvSpPr>
            <p:nvPr/>
          </p:nvSpPr>
          <p:spPr bwMode="auto">
            <a:xfrm>
              <a:off x="4517" y="4194"/>
              <a:ext cx="1169" cy="144"/>
            </a:xfrm>
            <a:prstGeom prst="rect">
              <a:avLst/>
            </a:prstGeom>
            <a:noFill/>
            <a:ln w="9525">
              <a:noFill/>
              <a:miter lim="800000"/>
              <a:headEnd/>
              <a:tailEnd/>
            </a:ln>
          </p:spPr>
          <p:txBody>
            <a:bodyPr>
              <a:spAutoFit/>
            </a:bodyPr>
            <a:lstStyle/>
            <a:p>
              <a:pPr algn="r">
                <a:spcBef>
                  <a:spcPct val="50000"/>
                </a:spcBef>
              </a:pPr>
              <a:r>
                <a:rPr lang="fr-BE" sz="900" dirty="0">
                  <a:latin typeface="Franklin Gothic Medium" pitchFamily="34" charset="0"/>
                  <a:cs typeface="Arial" charset="0"/>
                </a:rPr>
                <a:t>© 2011 </a:t>
              </a:r>
              <a:r>
                <a:rPr lang="fr-BE" sz="700" dirty="0">
                  <a:cs typeface="Arial" charset="0"/>
                </a:rPr>
                <a:t>st</a:t>
              </a:r>
              <a:r>
                <a:rPr lang="fr-BE" sz="700" dirty="0">
                  <a:solidFill>
                    <a:srgbClr val="FF0000"/>
                  </a:solidFill>
                </a:rPr>
                <a:t>R</a:t>
              </a:r>
              <a:r>
                <a:rPr lang="fr-BE" sz="700" dirty="0"/>
                <a:t>aten-generaal</a:t>
              </a:r>
              <a:endParaRPr lang="fr-FR" sz="700" dirty="0"/>
            </a:p>
          </p:txBody>
        </p:sp>
        <p:sp>
          <p:nvSpPr>
            <p:cNvPr id="97310" name="Rectangle 11"/>
            <p:cNvSpPr>
              <a:spLocks noChangeArrowheads="1"/>
            </p:cNvSpPr>
            <p:nvPr/>
          </p:nvSpPr>
          <p:spPr bwMode="auto">
            <a:xfrm>
              <a:off x="-159" y="0"/>
              <a:ext cx="272" cy="4320"/>
            </a:xfrm>
            <a:prstGeom prst="rect">
              <a:avLst/>
            </a:prstGeom>
            <a:solidFill>
              <a:schemeClr val="bg1"/>
            </a:solidFill>
            <a:ln w="9525">
              <a:noFill/>
              <a:miter lim="800000"/>
              <a:headEnd/>
              <a:tailEnd/>
            </a:ln>
          </p:spPr>
          <p:txBody>
            <a:bodyPr wrap="none" anchor="ctr"/>
            <a:lstStyle/>
            <a:p>
              <a:endParaRPr lang="nl-BE"/>
            </a:p>
          </p:txBody>
        </p:sp>
        <p:sp>
          <p:nvSpPr>
            <p:cNvPr id="97311" name="Rectangle 12"/>
            <p:cNvSpPr>
              <a:spLocks noChangeArrowheads="1"/>
            </p:cNvSpPr>
            <p:nvPr/>
          </p:nvSpPr>
          <p:spPr bwMode="auto">
            <a:xfrm>
              <a:off x="5638" y="0"/>
              <a:ext cx="272" cy="4320"/>
            </a:xfrm>
            <a:prstGeom prst="rect">
              <a:avLst/>
            </a:prstGeom>
            <a:solidFill>
              <a:schemeClr val="bg1"/>
            </a:solidFill>
            <a:ln w="9525">
              <a:noFill/>
              <a:miter lim="800000"/>
              <a:headEnd/>
              <a:tailEnd/>
            </a:ln>
          </p:spPr>
          <p:txBody>
            <a:bodyPr wrap="none" anchor="ctr"/>
            <a:lstStyle/>
            <a:p>
              <a:endParaRPr lang="nl-BE"/>
            </a:p>
          </p:txBody>
        </p:sp>
        <p:sp>
          <p:nvSpPr>
            <p:cNvPr id="97312" name="Rectangle 13"/>
            <p:cNvSpPr>
              <a:spLocks noChangeArrowheads="1"/>
            </p:cNvSpPr>
            <p:nvPr/>
          </p:nvSpPr>
          <p:spPr bwMode="auto">
            <a:xfrm rot="5400000">
              <a:off x="2736" y="-3062"/>
              <a:ext cx="272" cy="6089"/>
            </a:xfrm>
            <a:prstGeom prst="rect">
              <a:avLst/>
            </a:prstGeom>
            <a:solidFill>
              <a:schemeClr val="bg1"/>
            </a:solidFill>
            <a:ln w="9525">
              <a:noFill/>
              <a:miter lim="800000"/>
              <a:headEnd/>
              <a:tailEnd/>
            </a:ln>
          </p:spPr>
          <p:txBody>
            <a:bodyPr wrap="none" anchor="ctr"/>
            <a:lstStyle/>
            <a:p>
              <a:endParaRPr lang="nl-BE"/>
            </a:p>
          </p:txBody>
        </p:sp>
      </p:grpSp>
      <p:sp>
        <p:nvSpPr>
          <p:cNvPr id="97284" name="Rectangle 23"/>
          <p:cNvSpPr>
            <a:spLocks noChangeArrowheads="1"/>
          </p:cNvSpPr>
          <p:nvPr/>
        </p:nvSpPr>
        <p:spPr bwMode="auto">
          <a:xfrm>
            <a:off x="1098551" y="376239"/>
            <a:ext cx="11306175" cy="365125"/>
          </a:xfrm>
          <a:prstGeom prst="rect">
            <a:avLst/>
          </a:prstGeom>
          <a:solidFill>
            <a:schemeClr val="bg1">
              <a:alpha val="74901"/>
            </a:schemeClr>
          </a:solidFill>
          <a:ln w="9525">
            <a:noFill/>
            <a:miter lim="800000"/>
            <a:headEnd/>
            <a:tailEnd/>
          </a:ln>
        </p:spPr>
        <p:txBody>
          <a:bodyPr wrap="none" anchor="ctr"/>
          <a:lstStyle/>
          <a:p>
            <a:endParaRPr lang="nl-BE"/>
          </a:p>
        </p:txBody>
      </p:sp>
      <p:sp>
        <p:nvSpPr>
          <p:cNvPr id="97285" name="Rectangle 24"/>
          <p:cNvSpPr>
            <a:spLocks noChangeArrowheads="1"/>
          </p:cNvSpPr>
          <p:nvPr/>
        </p:nvSpPr>
        <p:spPr bwMode="auto">
          <a:xfrm>
            <a:off x="1774826" y="333375"/>
            <a:ext cx="1852613" cy="431800"/>
          </a:xfrm>
          <a:prstGeom prst="rect">
            <a:avLst/>
          </a:prstGeom>
          <a:solidFill>
            <a:schemeClr val="tx1">
              <a:alpha val="0"/>
            </a:schemeClr>
          </a:solidFill>
          <a:ln w="12700">
            <a:noFill/>
            <a:miter lim="800000"/>
            <a:headEnd type="none" w="med" len="lg"/>
            <a:tailEnd type="none" w="med" len="lg"/>
          </a:ln>
        </p:spPr>
        <p:txBody>
          <a:bodyPr wrap="none" lIns="90000" tIns="46800" rIns="90000" bIns="46800" anchor="ctr"/>
          <a:lstStyle/>
          <a:p>
            <a:pPr algn="l"/>
            <a:r>
              <a:rPr lang="nl-NL" dirty="0"/>
              <a:t>Overkapping bij Meccano: Ringpark De Groene Vesten!</a:t>
            </a:r>
            <a:endParaRPr lang="fr-BE" dirty="0"/>
          </a:p>
        </p:txBody>
      </p:sp>
      <p:sp>
        <p:nvSpPr>
          <p:cNvPr id="97286" name="Rectangle 26"/>
          <p:cNvSpPr>
            <a:spLocks noChangeArrowheads="1"/>
          </p:cNvSpPr>
          <p:nvPr/>
        </p:nvSpPr>
        <p:spPr bwMode="auto">
          <a:xfrm>
            <a:off x="1314451" y="981076"/>
            <a:ext cx="11306175" cy="1008063"/>
          </a:xfrm>
          <a:prstGeom prst="rect">
            <a:avLst/>
          </a:prstGeom>
          <a:solidFill>
            <a:schemeClr val="bg1">
              <a:alpha val="74901"/>
            </a:schemeClr>
          </a:solidFill>
          <a:ln w="9525">
            <a:noFill/>
            <a:miter lim="800000"/>
            <a:headEnd/>
            <a:tailEnd/>
          </a:ln>
        </p:spPr>
        <p:txBody>
          <a:bodyPr wrap="none" anchor="ctr"/>
          <a:lstStyle/>
          <a:p>
            <a:endParaRPr lang="nl-BE"/>
          </a:p>
        </p:txBody>
      </p:sp>
      <p:sp>
        <p:nvSpPr>
          <p:cNvPr id="97287" name="Rectangle 27"/>
          <p:cNvSpPr>
            <a:spLocks noChangeArrowheads="1"/>
          </p:cNvSpPr>
          <p:nvPr/>
        </p:nvSpPr>
        <p:spPr bwMode="auto">
          <a:xfrm>
            <a:off x="1990726" y="1303338"/>
            <a:ext cx="1852613" cy="431800"/>
          </a:xfrm>
          <a:prstGeom prst="rect">
            <a:avLst/>
          </a:prstGeom>
          <a:solidFill>
            <a:schemeClr val="tx1">
              <a:alpha val="0"/>
            </a:schemeClr>
          </a:solidFill>
          <a:ln w="12700">
            <a:noFill/>
            <a:miter lim="800000"/>
            <a:headEnd type="none" w="med" len="lg"/>
            <a:tailEnd type="none" w="med" len="lg"/>
          </a:ln>
        </p:spPr>
        <p:txBody>
          <a:bodyPr wrap="none" lIns="90000" tIns="46800" rIns="90000" bIns="46800" anchor="ctr"/>
          <a:lstStyle/>
          <a:p>
            <a:pPr algn="l"/>
            <a:r>
              <a:rPr lang="fr-BE" dirty="0" err="1"/>
              <a:t>Lengte</a:t>
            </a:r>
            <a:r>
              <a:rPr lang="fr-BE" dirty="0"/>
              <a:t> tunnels: 6,2</a:t>
            </a:r>
            <a:r>
              <a:rPr lang="fr-BE" sz="1400" dirty="0"/>
              <a:t> </a:t>
            </a:r>
            <a:r>
              <a:rPr lang="fr-BE" dirty="0"/>
              <a:t>+ 2,2 km</a:t>
            </a:r>
          </a:p>
          <a:p>
            <a:pPr algn="l"/>
            <a:r>
              <a:rPr lang="fr-BE" dirty="0" err="1"/>
              <a:t>Gewonnen</a:t>
            </a:r>
            <a:r>
              <a:rPr lang="fr-BE" dirty="0"/>
              <a:t> </a:t>
            </a:r>
            <a:r>
              <a:rPr lang="fr-BE" dirty="0" err="1"/>
              <a:t>gebied</a:t>
            </a:r>
            <a:r>
              <a:rPr lang="fr-BE" dirty="0"/>
              <a:t>:    146 ha</a:t>
            </a:r>
          </a:p>
          <a:p>
            <a:pPr algn="l"/>
            <a:endParaRPr lang="fr-BE" sz="500" dirty="0"/>
          </a:p>
          <a:p>
            <a:pPr algn="l"/>
            <a:r>
              <a:rPr lang="fr-BE" dirty="0" err="1"/>
              <a:t>Bouwoppervlakte</a:t>
            </a:r>
            <a:r>
              <a:rPr lang="fr-BE" dirty="0"/>
              <a:t>:       33 ha</a:t>
            </a:r>
          </a:p>
        </p:txBody>
      </p:sp>
      <p:grpSp>
        <p:nvGrpSpPr>
          <p:cNvPr id="3" name="Group 34"/>
          <p:cNvGrpSpPr>
            <a:grpSpLocks/>
          </p:cNvGrpSpPr>
          <p:nvPr/>
        </p:nvGrpSpPr>
        <p:grpSpPr bwMode="auto">
          <a:xfrm>
            <a:off x="7248526" y="2233614"/>
            <a:ext cx="1363663" cy="307975"/>
            <a:chOff x="4561" y="1453"/>
            <a:chExt cx="859" cy="194"/>
          </a:xfrm>
        </p:grpSpPr>
        <p:sp>
          <p:nvSpPr>
            <p:cNvPr id="97305" name="Oval 35"/>
            <p:cNvSpPr>
              <a:spLocks noChangeArrowheads="1"/>
            </p:cNvSpPr>
            <p:nvPr/>
          </p:nvSpPr>
          <p:spPr bwMode="auto">
            <a:xfrm>
              <a:off x="4561" y="1492"/>
              <a:ext cx="91" cy="91"/>
            </a:xfrm>
            <a:prstGeom prst="ellipse">
              <a:avLst/>
            </a:prstGeom>
            <a:solidFill>
              <a:srgbClr val="FF0000"/>
            </a:solidFill>
            <a:ln w="25400">
              <a:solidFill>
                <a:schemeClr val="bg1"/>
              </a:solidFill>
              <a:round/>
              <a:headEnd/>
              <a:tailEnd/>
            </a:ln>
          </p:spPr>
          <p:txBody>
            <a:bodyPr wrap="none" anchor="ctr"/>
            <a:lstStyle/>
            <a:p>
              <a:endParaRPr lang="nl-BE"/>
            </a:p>
          </p:txBody>
        </p:sp>
        <p:sp>
          <p:nvSpPr>
            <p:cNvPr id="97306" name="Rectangle 36"/>
            <p:cNvSpPr>
              <a:spLocks noChangeArrowheads="1"/>
            </p:cNvSpPr>
            <p:nvPr/>
          </p:nvSpPr>
          <p:spPr bwMode="auto">
            <a:xfrm>
              <a:off x="4697" y="1485"/>
              <a:ext cx="723" cy="136"/>
            </a:xfrm>
            <a:prstGeom prst="rect">
              <a:avLst/>
            </a:prstGeom>
            <a:solidFill>
              <a:schemeClr val="tx1">
                <a:alpha val="61176"/>
              </a:schemeClr>
            </a:solidFill>
            <a:ln w="25400">
              <a:noFill/>
              <a:miter lim="800000"/>
              <a:headEnd/>
              <a:tailEnd/>
            </a:ln>
          </p:spPr>
          <p:txBody>
            <a:bodyPr wrap="none" anchor="ctr"/>
            <a:lstStyle/>
            <a:p>
              <a:endParaRPr lang="nl-BE"/>
            </a:p>
          </p:txBody>
        </p:sp>
        <p:sp>
          <p:nvSpPr>
            <p:cNvPr id="199717" name="Text Box 37"/>
            <p:cNvSpPr txBox="1">
              <a:spLocks noChangeArrowheads="1"/>
            </p:cNvSpPr>
            <p:nvPr/>
          </p:nvSpPr>
          <p:spPr bwMode="auto">
            <a:xfrm>
              <a:off x="4687" y="1453"/>
              <a:ext cx="632" cy="194"/>
            </a:xfrm>
            <a:prstGeom prst="rect">
              <a:avLst/>
            </a:prstGeom>
            <a:noFill/>
            <a:ln w="25400">
              <a:noFill/>
              <a:miter lim="800000"/>
              <a:headEnd/>
              <a:tailEnd/>
            </a:ln>
            <a:effectLst>
              <a:outerShdw dist="35921" dir="2700000" algn="ctr" rotWithShape="0">
                <a:schemeClr val="tx1">
                  <a:alpha val="50000"/>
                </a:schemeClr>
              </a:outerShdw>
            </a:effectLst>
          </p:spPr>
          <p:txBody>
            <a:bodyPr wrap="none">
              <a:spAutoFit/>
            </a:bodyPr>
            <a:lstStyle/>
            <a:p>
              <a:pPr algn="l">
                <a:defRPr/>
              </a:pPr>
              <a:r>
                <a:rPr lang="fr-BE" sz="1400">
                  <a:solidFill>
                    <a:schemeClr val="bg1"/>
                  </a:solidFill>
                </a:rPr>
                <a:t>Sportpaleis</a:t>
              </a:r>
              <a:endParaRPr lang="fr-FR" sz="1400">
                <a:solidFill>
                  <a:schemeClr val="bg1"/>
                </a:solidFill>
              </a:endParaRPr>
            </a:p>
          </p:txBody>
        </p:sp>
      </p:grpSp>
      <p:grpSp>
        <p:nvGrpSpPr>
          <p:cNvPr id="4" name="Group 38"/>
          <p:cNvGrpSpPr>
            <a:grpSpLocks/>
          </p:cNvGrpSpPr>
          <p:nvPr/>
        </p:nvGrpSpPr>
        <p:grpSpPr bwMode="auto">
          <a:xfrm>
            <a:off x="8850313" y="4060826"/>
            <a:ext cx="1363662" cy="307975"/>
            <a:chOff x="4561" y="1453"/>
            <a:chExt cx="859" cy="194"/>
          </a:xfrm>
        </p:grpSpPr>
        <p:sp>
          <p:nvSpPr>
            <p:cNvPr id="97302" name="Oval 39"/>
            <p:cNvSpPr>
              <a:spLocks noChangeArrowheads="1"/>
            </p:cNvSpPr>
            <p:nvPr/>
          </p:nvSpPr>
          <p:spPr bwMode="auto">
            <a:xfrm>
              <a:off x="4561" y="1492"/>
              <a:ext cx="91" cy="91"/>
            </a:xfrm>
            <a:prstGeom prst="ellipse">
              <a:avLst/>
            </a:prstGeom>
            <a:solidFill>
              <a:srgbClr val="FF0000"/>
            </a:solidFill>
            <a:ln w="25400">
              <a:solidFill>
                <a:schemeClr val="bg1"/>
              </a:solidFill>
              <a:round/>
              <a:headEnd/>
              <a:tailEnd/>
            </a:ln>
          </p:spPr>
          <p:txBody>
            <a:bodyPr wrap="none" anchor="ctr"/>
            <a:lstStyle/>
            <a:p>
              <a:endParaRPr lang="nl-BE"/>
            </a:p>
          </p:txBody>
        </p:sp>
        <p:sp>
          <p:nvSpPr>
            <p:cNvPr id="97303" name="Rectangle 40"/>
            <p:cNvSpPr>
              <a:spLocks noChangeArrowheads="1"/>
            </p:cNvSpPr>
            <p:nvPr/>
          </p:nvSpPr>
          <p:spPr bwMode="auto">
            <a:xfrm>
              <a:off x="4697" y="1485"/>
              <a:ext cx="723" cy="136"/>
            </a:xfrm>
            <a:prstGeom prst="rect">
              <a:avLst/>
            </a:prstGeom>
            <a:solidFill>
              <a:schemeClr val="tx1">
                <a:alpha val="61176"/>
              </a:schemeClr>
            </a:solidFill>
            <a:ln w="25400">
              <a:noFill/>
              <a:miter lim="800000"/>
              <a:headEnd/>
              <a:tailEnd/>
            </a:ln>
          </p:spPr>
          <p:txBody>
            <a:bodyPr wrap="none" anchor="ctr"/>
            <a:lstStyle/>
            <a:p>
              <a:endParaRPr lang="nl-BE"/>
            </a:p>
          </p:txBody>
        </p:sp>
        <p:sp>
          <p:nvSpPr>
            <p:cNvPr id="199721" name="Text Box 41"/>
            <p:cNvSpPr txBox="1">
              <a:spLocks noChangeArrowheads="1"/>
            </p:cNvSpPr>
            <p:nvPr/>
          </p:nvSpPr>
          <p:spPr bwMode="auto">
            <a:xfrm>
              <a:off x="4687" y="1453"/>
              <a:ext cx="646" cy="194"/>
            </a:xfrm>
            <a:prstGeom prst="rect">
              <a:avLst/>
            </a:prstGeom>
            <a:noFill/>
            <a:ln w="25400">
              <a:noFill/>
              <a:miter lim="800000"/>
              <a:headEnd/>
              <a:tailEnd/>
            </a:ln>
            <a:effectLst>
              <a:outerShdw dist="35921" dir="2700000" algn="ctr" rotWithShape="0">
                <a:schemeClr val="tx1">
                  <a:alpha val="50000"/>
                </a:schemeClr>
              </a:outerShdw>
            </a:effectLst>
          </p:spPr>
          <p:txBody>
            <a:bodyPr wrap="none">
              <a:spAutoFit/>
            </a:bodyPr>
            <a:lstStyle/>
            <a:p>
              <a:pPr algn="l">
                <a:defRPr/>
              </a:pPr>
              <a:r>
                <a:rPr lang="fr-BE" sz="1400">
                  <a:solidFill>
                    <a:schemeClr val="bg1"/>
                  </a:solidFill>
                </a:rPr>
                <a:t>Rivierenhof</a:t>
              </a:r>
              <a:endParaRPr lang="fr-FR" sz="1400">
                <a:solidFill>
                  <a:schemeClr val="bg1"/>
                </a:solidFill>
              </a:endParaRPr>
            </a:p>
          </p:txBody>
        </p:sp>
      </p:grpSp>
      <p:grpSp>
        <p:nvGrpSpPr>
          <p:cNvPr id="5" name="Group 60"/>
          <p:cNvGrpSpPr>
            <a:grpSpLocks/>
          </p:cNvGrpSpPr>
          <p:nvPr/>
        </p:nvGrpSpPr>
        <p:grpSpPr bwMode="auto">
          <a:xfrm>
            <a:off x="2808288" y="3459164"/>
            <a:ext cx="1287462" cy="307975"/>
            <a:chOff x="809" y="2179"/>
            <a:chExt cx="811" cy="194"/>
          </a:xfrm>
        </p:grpSpPr>
        <p:sp>
          <p:nvSpPr>
            <p:cNvPr id="97299" name="Oval 43"/>
            <p:cNvSpPr>
              <a:spLocks noChangeArrowheads="1"/>
            </p:cNvSpPr>
            <p:nvPr/>
          </p:nvSpPr>
          <p:spPr bwMode="auto">
            <a:xfrm>
              <a:off x="1529" y="2239"/>
              <a:ext cx="91" cy="91"/>
            </a:xfrm>
            <a:prstGeom prst="ellipse">
              <a:avLst/>
            </a:prstGeom>
            <a:solidFill>
              <a:srgbClr val="FF0000"/>
            </a:solidFill>
            <a:ln w="25400">
              <a:solidFill>
                <a:schemeClr val="bg1"/>
              </a:solidFill>
              <a:round/>
              <a:headEnd/>
              <a:tailEnd/>
            </a:ln>
          </p:spPr>
          <p:txBody>
            <a:bodyPr wrap="none" anchor="ctr"/>
            <a:lstStyle/>
            <a:p>
              <a:endParaRPr lang="nl-BE"/>
            </a:p>
          </p:txBody>
        </p:sp>
        <p:sp>
          <p:nvSpPr>
            <p:cNvPr id="97300" name="Rectangle 44"/>
            <p:cNvSpPr>
              <a:spLocks noChangeArrowheads="1"/>
            </p:cNvSpPr>
            <p:nvPr/>
          </p:nvSpPr>
          <p:spPr bwMode="auto">
            <a:xfrm>
              <a:off x="839" y="2213"/>
              <a:ext cx="637" cy="136"/>
            </a:xfrm>
            <a:prstGeom prst="rect">
              <a:avLst/>
            </a:prstGeom>
            <a:solidFill>
              <a:schemeClr val="tx1">
                <a:alpha val="61176"/>
              </a:schemeClr>
            </a:solidFill>
            <a:ln w="25400">
              <a:noFill/>
              <a:miter lim="800000"/>
              <a:headEnd/>
              <a:tailEnd/>
            </a:ln>
          </p:spPr>
          <p:txBody>
            <a:bodyPr wrap="none" anchor="ctr"/>
            <a:lstStyle/>
            <a:p>
              <a:endParaRPr lang="nl-BE"/>
            </a:p>
          </p:txBody>
        </p:sp>
        <p:sp>
          <p:nvSpPr>
            <p:cNvPr id="199725" name="Text Box 45"/>
            <p:cNvSpPr txBox="1">
              <a:spLocks noChangeArrowheads="1"/>
            </p:cNvSpPr>
            <p:nvPr/>
          </p:nvSpPr>
          <p:spPr bwMode="auto">
            <a:xfrm>
              <a:off x="809" y="2179"/>
              <a:ext cx="613" cy="194"/>
            </a:xfrm>
            <a:prstGeom prst="rect">
              <a:avLst/>
            </a:prstGeom>
            <a:noFill/>
            <a:ln w="25400">
              <a:noFill/>
              <a:miter lim="800000"/>
              <a:headEnd/>
              <a:tailEnd/>
            </a:ln>
            <a:effectLst>
              <a:outerShdw dist="35921" dir="2700000" algn="ctr" rotWithShape="0">
                <a:schemeClr val="tx1">
                  <a:alpha val="50000"/>
                </a:schemeClr>
              </a:outerShdw>
            </a:effectLst>
          </p:spPr>
          <p:txBody>
            <a:bodyPr wrap="none">
              <a:spAutoFit/>
            </a:bodyPr>
            <a:lstStyle/>
            <a:p>
              <a:pPr algn="l">
                <a:defRPr/>
              </a:pPr>
              <a:r>
                <a:rPr lang="fr-BE" sz="1400">
                  <a:solidFill>
                    <a:schemeClr val="bg1"/>
                  </a:solidFill>
                </a:rPr>
                <a:t>Kathedraal</a:t>
              </a:r>
              <a:endParaRPr lang="fr-FR" sz="1400">
                <a:solidFill>
                  <a:schemeClr val="bg1"/>
                </a:solidFill>
              </a:endParaRPr>
            </a:p>
          </p:txBody>
        </p:sp>
      </p:grpSp>
      <p:grpSp>
        <p:nvGrpSpPr>
          <p:cNvPr id="6" name="Group 58"/>
          <p:cNvGrpSpPr>
            <a:grpSpLocks/>
          </p:cNvGrpSpPr>
          <p:nvPr/>
        </p:nvGrpSpPr>
        <p:grpSpPr bwMode="auto">
          <a:xfrm>
            <a:off x="4730751" y="6008689"/>
            <a:ext cx="1768475" cy="307975"/>
            <a:chOff x="2020" y="3785"/>
            <a:chExt cx="1114" cy="194"/>
          </a:xfrm>
        </p:grpSpPr>
        <p:sp>
          <p:nvSpPr>
            <p:cNvPr id="97296" name="Oval 47"/>
            <p:cNvSpPr>
              <a:spLocks noChangeArrowheads="1"/>
            </p:cNvSpPr>
            <p:nvPr/>
          </p:nvSpPr>
          <p:spPr bwMode="auto">
            <a:xfrm>
              <a:off x="3043" y="3851"/>
              <a:ext cx="91" cy="91"/>
            </a:xfrm>
            <a:prstGeom prst="ellipse">
              <a:avLst/>
            </a:prstGeom>
            <a:solidFill>
              <a:srgbClr val="FF0000"/>
            </a:solidFill>
            <a:ln w="25400">
              <a:solidFill>
                <a:schemeClr val="bg1"/>
              </a:solidFill>
              <a:round/>
              <a:headEnd/>
              <a:tailEnd/>
            </a:ln>
          </p:spPr>
          <p:txBody>
            <a:bodyPr wrap="none" anchor="ctr"/>
            <a:lstStyle/>
            <a:p>
              <a:endParaRPr lang="nl-BE"/>
            </a:p>
          </p:txBody>
        </p:sp>
        <p:sp>
          <p:nvSpPr>
            <p:cNvPr id="97297" name="Rectangle 48"/>
            <p:cNvSpPr>
              <a:spLocks noChangeArrowheads="1"/>
            </p:cNvSpPr>
            <p:nvPr/>
          </p:nvSpPr>
          <p:spPr bwMode="auto">
            <a:xfrm>
              <a:off x="2064" y="3825"/>
              <a:ext cx="926" cy="136"/>
            </a:xfrm>
            <a:prstGeom prst="rect">
              <a:avLst/>
            </a:prstGeom>
            <a:solidFill>
              <a:schemeClr val="tx1">
                <a:alpha val="61176"/>
              </a:schemeClr>
            </a:solidFill>
            <a:ln w="25400">
              <a:noFill/>
              <a:miter lim="800000"/>
              <a:headEnd/>
              <a:tailEnd/>
            </a:ln>
          </p:spPr>
          <p:txBody>
            <a:bodyPr wrap="none" anchor="ctr"/>
            <a:lstStyle/>
            <a:p>
              <a:endParaRPr lang="nl-BE"/>
            </a:p>
          </p:txBody>
        </p:sp>
        <p:sp>
          <p:nvSpPr>
            <p:cNvPr id="199729" name="Text Box 49"/>
            <p:cNvSpPr txBox="1">
              <a:spLocks noChangeArrowheads="1"/>
            </p:cNvSpPr>
            <p:nvPr/>
          </p:nvSpPr>
          <p:spPr bwMode="auto">
            <a:xfrm>
              <a:off x="2020" y="3785"/>
              <a:ext cx="877" cy="194"/>
            </a:xfrm>
            <a:prstGeom prst="rect">
              <a:avLst/>
            </a:prstGeom>
            <a:noFill/>
            <a:ln w="25400">
              <a:noFill/>
              <a:miter lim="800000"/>
              <a:headEnd/>
              <a:tailEnd/>
            </a:ln>
            <a:effectLst>
              <a:outerShdw dist="35921" dir="2700000" algn="ctr" rotWithShape="0">
                <a:schemeClr val="tx1">
                  <a:alpha val="50000"/>
                </a:schemeClr>
              </a:outerShdw>
            </a:effectLst>
          </p:spPr>
          <p:txBody>
            <a:bodyPr wrap="none">
              <a:spAutoFit/>
            </a:bodyPr>
            <a:lstStyle/>
            <a:p>
              <a:pPr algn="l">
                <a:defRPr/>
              </a:pPr>
              <a:r>
                <a:rPr lang="fr-BE" sz="1400">
                  <a:solidFill>
                    <a:schemeClr val="bg1"/>
                  </a:solidFill>
                </a:rPr>
                <a:t>Berchem Station</a:t>
              </a:r>
              <a:endParaRPr lang="fr-FR" sz="1400">
                <a:solidFill>
                  <a:schemeClr val="bg1"/>
                </a:solidFill>
              </a:endParaRPr>
            </a:p>
          </p:txBody>
        </p:sp>
      </p:grpSp>
      <p:grpSp>
        <p:nvGrpSpPr>
          <p:cNvPr id="7" name="Group 59"/>
          <p:cNvGrpSpPr>
            <a:grpSpLocks/>
          </p:cNvGrpSpPr>
          <p:nvPr/>
        </p:nvGrpSpPr>
        <p:grpSpPr bwMode="auto">
          <a:xfrm>
            <a:off x="3948114" y="3857626"/>
            <a:ext cx="1741487" cy="307975"/>
            <a:chOff x="1527" y="2430"/>
            <a:chExt cx="1097" cy="194"/>
          </a:xfrm>
        </p:grpSpPr>
        <p:sp>
          <p:nvSpPr>
            <p:cNvPr id="97293" name="Oval 55"/>
            <p:cNvSpPr>
              <a:spLocks noChangeArrowheads="1"/>
            </p:cNvSpPr>
            <p:nvPr/>
          </p:nvSpPr>
          <p:spPr bwMode="auto">
            <a:xfrm>
              <a:off x="2533" y="2496"/>
              <a:ext cx="91" cy="91"/>
            </a:xfrm>
            <a:prstGeom prst="ellipse">
              <a:avLst/>
            </a:prstGeom>
            <a:solidFill>
              <a:srgbClr val="FF0000"/>
            </a:solidFill>
            <a:ln w="25400">
              <a:solidFill>
                <a:schemeClr val="bg1"/>
              </a:solidFill>
              <a:round/>
              <a:headEnd/>
              <a:tailEnd/>
            </a:ln>
          </p:spPr>
          <p:txBody>
            <a:bodyPr wrap="none" anchor="ctr"/>
            <a:lstStyle/>
            <a:p>
              <a:endParaRPr lang="nl-BE"/>
            </a:p>
          </p:txBody>
        </p:sp>
        <p:sp>
          <p:nvSpPr>
            <p:cNvPr id="97294" name="Rectangle 56"/>
            <p:cNvSpPr>
              <a:spLocks noChangeArrowheads="1"/>
            </p:cNvSpPr>
            <p:nvPr/>
          </p:nvSpPr>
          <p:spPr bwMode="auto">
            <a:xfrm>
              <a:off x="1565" y="2470"/>
              <a:ext cx="915" cy="136"/>
            </a:xfrm>
            <a:prstGeom prst="rect">
              <a:avLst/>
            </a:prstGeom>
            <a:solidFill>
              <a:schemeClr val="tx1">
                <a:alpha val="61176"/>
              </a:schemeClr>
            </a:solidFill>
            <a:ln w="25400">
              <a:noFill/>
              <a:miter lim="800000"/>
              <a:headEnd/>
              <a:tailEnd/>
            </a:ln>
          </p:spPr>
          <p:txBody>
            <a:bodyPr wrap="none" anchor="ctr"/>
            <a:lstStyle/>
            <a:p>
              <a:endParaRPr lang="nl-BE"/>
            </a:p>
          </p:txBody>
        </p:sp>
        <p:sp>
          <p:nvSpPr>
            <p:cNvPr id="199737" name="Text Box 57"/>
            <p:cNvSpPr txBox="1">
              <a:spLocks noChangeArrowheads="1"/>
            </p:cNvSpPr>
            <p:nvPr/>
          </p:nvSpPr>
          <p:spPr bwMode="auto">
            <a:xfrm>
              <a:off x="1527" y="2430"/>
              <a:ext cx="854" cy="194"/>
            </a:xfrm>
            <a:prstGeom prst="rect">
              <a:avLst/>
            </a:prstGeom>
            <a:noFill/>
            <a:ln w="25400">
              <a:noFill/>
              <a:miter lim="800000"/>
              <a:headEnd/>
              <a:tailEnd/>
            </a:ln>
            <a:effectLst>
              <a:outerShdw dist="35921" dir="2700000" algn="ctr" rotWithShape="0">
                <a:schemeClr val="tx1">
                  <a:alpha val="50000"/>
                </a:schemeClr>
              </a:outerShdw>
            </a:effectLst>
          </p:spPr>
          <p:txBody>
            <a:bodyPr wrap="none">
              <a:spAutoFit/>
            </a:bodyPr>
            <a:lstStyle/>
            <a:p>
              <a:pPr algn="l">
                <a:defRPr/>
              </a:pPr>
              <a:r>
                <a:rPr lang="fr-BE" sz="1400">
                  <a:solidFill>
                    <a:schemeClr val="bg1"/>
                  </a:solidFill>
                </a:rPr>
                <a:t>Centraal Station</a:t>
              </a:r>
              <a:endParaRPr lang="fr-FR" sz="1400">
                <a:solidFill>
                  <a:schemeClr val="bg1"/>
                </a:solidFill>
              </a:endParaRPr>
            </a:p>
          </p:txBody>
        </p:sp>
      </p:grpSp>
    </p:spTree>
    <p:extLst>
      <p:ext uri="{BB962C8B-B14F-4D97-AF65-F5344CB8AC3E}">
        <p14:creationId xmlns:p14="http://schemas.microsoft.com/office/powerpoint/2010/main" val="2737349345"/>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b="1" dirty="0" smtClean="0"/>
              <a:t>Overkapping volledige ring, Ringland 2014</a:t>
            </a:r>
            <a:endParaRPr lang="nl-BE" b="1"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3287689" y="1672431"/>
            <a:ext cx="5616623" cy="4996929"/>
          </a:xfrm>
          <a:prstGeom prst="rect">
            <a:avLst/>
          </a:prstGeom>
          <a:noFill/>
          <a:ln w="9525">
            <a:noFill/>
            <a:miter lim="800000"/>
            <a:headEnd/>
            <a:tailEnd/>
          </a:ln>
        </p:spPr>
      </p:pic>
    </p:spTree>
    <p:extLst>
      <p:ext uri="{BB962C8B-B14F-4D97-AF65-F5344CB8AC3E}">
        <p14:creationId xmlns:p14="http://schemas.microsoft.com/office/powerpoint/2010/main" val="3281276876"/>
      </p:ext>
    </p:extLst>
  </p:cSld>
  <p:clrMapOvr>
    <a:masterClrMapping/>
  </p:clrMapOvr>
  <p:timing>
    <p:tnLst>
      <p:par>
        <p:cTn id="1" dur="indefinite" restart="never" nodeType="tmRoot"/>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653</TotalTime>
  <Words>720</Words>
  <Application>Microsoft Office PowerPoint</Application>
  <PresentationFormat>Breedbeeld</PresentationFormat>
  <Paragraphs>97</Paragraphs>
  <Slides>28</Slides>
  <Notes>4</Notes>
  <HiddenSlides>0</HiddenSlides>
  <MMClips>1</MMClips>
  <ScaleCrop>false</ScaleCrop>
  <HeadingPairs>
    <vt:vector size="6" baseType="variant">
      <vt:variant>
        <vt:lpstr>Gebruikte lettertypen</vt:lpstr>
      </vt:variant>
      <vt:variant>
        <vt:i4>10</vt:i4>
      </vt:variant>
      <vt:variant>
        <vt:lpstr>Thema</vt:lpstr>
      </vt:variant>
      <vt:variant>
        <vt:i4>1</vt:i4>
      </vt:variant>
      <vt:variant>
        <vt:lpstr>Diatitels</vt:lpstr>
      </vt:variant>
      <vt:variant>
        <vt:i4>28</vt:i4>
      </vt:variant>
    </vt:vector>
  </HeadingPairs>
  <TitlesOfParts>
    <vt:vector size="39" baseType="lpstr">
      <vt:lpstr>Arial</vt:lpstr>
      <vt:lpstr>Avenir Next</vt:lpstr>
      <vt:lpstr>Avenir Next LT Pro</vt:lpstr>
      <vt:lpstr>Avenir Next LT Pro Light</vt:lpstr>
      <vt:lpstr>Avenir Next Medium</vt:lpstr>
      <vt:lpstr>Calibri</vt:lpstr>
      <vt:lpstr>Calibri Light</vt:lpstr>
      <vt:lpstr>Franklin Gothic Medium</vt:lpstr>
      <vt:lpstr>Times New Roman</vt:lpstr>
      <vt:lpstr>Wingdings</vt:lpstr>
      <vt:lpstr>Kantoorthema</vt:lpstr>
      <vt:lpstr>Een nieuwe stad naast een overkapte ring Horta 22 april 2024  </vt:lpstr>
      <vt:lpstr>PowerPoint-presentatie</vt:lpstr>
      <vt:lpstr>PowerPoint-presentatie</vt:lpstr>
      <vt:lpstr>PowerPoint-presentatie</vt:lpstr>
      <vt:lpstr>Naar een vernieuwd en uitgebreid M-net – OV Next</vt:lpstr>
      <vt:lpstr>Maart 2017 Toekomstverbond overheid burgerbewegingen</vt:lpstr>
      <vt:lpstr>Overkapping al onderdeel Meccano, 2010:</vt:lpstr>
      <vt:lpstr>PowerPoint-presentatie</vt:lpstr>
      <vt:lpstr>Overkapping volledige ring, Ringland 2014</vt:lpstr>
      <vt:lpstr>Toekomstverbond 2017 - pijler 4 Modal shift auto’s/vrachtwagens 70%  50%</vt:lpstr>
      <vt:lpstr>Burgerbewegingen bepleiten behalve overkapping ook al jaren stadsregionaal netwerk OV trein + tram</vt:lpstr>
      <vt:lpstr>September 2023, Plannota Routeplan 2030: o.a. regionaal OV-netwerk: sneltramnet (M-net)</vt:lpstr>
      <vt:lpstr>22 september 2023: memorandum MSC Antwerpen</vt:lpstr>
      <vt:lpstr>10 oktober 2023: Roma-infoavond</vt:lpstr>
      <vt:lpstr>19 oktober 2023, presentatie uitvoeringsprogramma Commissie Mobiliteit Vlaams Parlement</vt:lpstr>
      <vt:lpstr>PowerPoint-presentatie</vt:lpstr>
      <vt:lpstr>PowerPoint-presentatie</vt:lpstr>
      <vt:lpstr>PowerPoint-presentatie</vt:lpstr>
      <vt:lpstr>Politiek stuurcomité 24 januari 2024</vt:lpstr>
      <vt:lpstr>Uitvoeringsprogramma bekrachtigd! Drie trendbreuken</vt:lpstr>
      <vt:lpstr>PowerPoint-presentatie</vt:lpstr>
      <vt:lpstr>PowerPoint-presentatie</vt:lpstr>
      <vt:lpstr>14 maart 2024: voortgangsrapportage Commissie Mobiliteit Vlaams Parlement Trendsrapport Slim naar Antwerpen: modal shift woon-werk in stad al behaald</vt:lpstr>
      <vt:lpstr>14 maart 2024: voortgangsrapportage Commissie Mobiliteit Vlaams Parlement Trendsrapport Slim naar Antwerpen: modal shift woon-werk in stad al behaald</vt:lpstr>
      <vt:lpstr>= bevestiging van presentatie uitvoeringsprogramma Commissie Mobiliteit Vlaams Parlement, 19 oktober 2024 Evolutie aantal OV-ritten: afname randgemeenten</vt:lpstr>
      <vt:lpstr>14 maart 2024: voortgangsrapportage Commissie Mobiliteit Vlaams Parlement</vt:lpstr>
      <vt:lpstr>16 april 2024: ondertekening Routeplan 2030 door stakeholders (Vervoerregio)</vt:lpstr>
      <vt:lpstr>Voorspelling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Manu</dc:creator>
  <cp:lastModifiedBy>Manu</cp:lastModifiedBy>
  <cp:revision>28</cp:revision>
  <dcterms:created xsi:type="dcterms:W3CDTF">2024-04-21T08:56:43Z</dcterms:created>
  <dcterms:modified xsi:type="dcterms:W3CDTF">2024-04-22T08:51:21Z</dcterms:modified>
</cp:coreProperties>
</file>